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45"/>
  </p:handoutMasterIdLst>
  <p:sldIdLst>
    <p:sldId id="559" r:id="rId3"/>
    <p:sldId id="513" r:id="rId5"/>
    <p:sldId id="747" r:id="rId6"/>
    <p:sldId id="790" r:id="rId7"/>
    <p:sldId id="789" r:id="rId8"/>
    <p:sldId id="749" r:id="rId9"/>
    <p:sldId id="753" r:id="rId10"/>
    <p:sldId id="750" r:id="rId11"/>
    <p:sldId id="518" r:id="rId12"/>
    <p:sldId id="756" r:id="rId13"/>
    <p:sldId id="628" r:id="rId14"/>
    <p:sldId id="658" r:id="rId15"/>
    <p:sldId id="630" r:id="rId16"/>
    <p:sldId id="754" r:id="rId17"/>
    <p:sldId id="634" r:id="rId18"/>
    <p:sldId id="662" r:id="rId19"/>
    <p:sldId id="670" r:id="rId20"/>
    <p:sldId id="596" r:id="rId21"/>
    <p:sldId id="664" r:id="rId22"/>
    <p:sldId id="638" r:id="rId23"/>
    <p:sldId id="673" r:id="rId24"/>
    <p:sldId id="683" r:id="rId25"/>
    <p:sldId id="674" r:id="rId26"/>
    <p:sldId id="639" r:id="rId27"/>
    <p:sldId id="579" r:id="rId28"/>
    <p:sldId id="677" r:id="rId29"/>
    <p:sldId id="552" r:id="rId30"/>
    <p:sldId id="476" r:id="rId31"/>
    <p:sldId id="689" r:id="rId32"/>
    <p:sldId id="680" r:id="rId33"/>
    <p:sldId id="647" r:id="rId34"/>
    <p:sldId id="644" r:id="rId35"/>
    <p:sldId id="645" r:id="rId36"/>
    <p:sldId id="624" r:id="rId37"/>
    <p:sldId id="681" r:id="rId38"/>
    <p:sldId id="557" r:id="rId39"/>
    <p:sldId id="602" r:id="rId40"/>
    <p:sldId id="692" r:id="rId41"/>
    <p:sldId id="691" r:id="rId42"/>
    <p:sldId id="755" r:id="rId43"/>
    <p:sldId id="656" r:id="rId44"/>
  </p:sldIdLst>
  <p:sldSz cx="9144000" cy="6858000" type="screen4x3"/>
  <p:notesSz cx="6858000" cy="9144000"/>
  <p:embeddedFontLst>
    <p:embeddedFont>
      <p:font typeface="PingFang SC Semibold" panose="020B0400000000000000" charset="-122"/>
      <p:regular r:id="rId50"/>
    </p:embeddedFont>
  </p:embeddedFontLst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iongxiu Li" initials="Q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09" autoAdjust="0"/>
    <p:restoredTop sz="93717" autoAdjust="0"/>
  </p:normalViewPr>
  <p:slideViewPr>
    <p:cSldViewPr snapToGrid="0">
      <p:cViewPr varScale="1">
        <p:scale>
          <a:sx n="63" d="100"/>
          <a:sy n="63" d="100"/>
        </p:scale>
        <p:origin x="1608" y="34"/>
      </p:cViewPr>
      <p:guideLst>
        <p:guide orient="horz" pos="2146"/>
        <p:guide pos="292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1382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0" Type="http://schemas.openxmlformats.org/officeDocument/2006/relationships/font" Target="fonts/font1.fntdata"/><Relationship Id="rId5" Type="http://schemas.openxmlformats.org/officeDocument/2006/relationships/slide" Target="slides/slide2.xml"/><Relationship Id="rId49" Type="http://schemas.openxmlformats.org/officeDocument/2006/relationships/commentAuthors" Target="commentAuthors.xml"/><Relationship Id="rId48" Type="http://schemas.openxmlformats.org/officeDocument/2006/relationships/tableStyles" Target="tableStyles.xml"/><Relationship Id="rId47" Type="http://schemas.openxmlformats.org/officeDocument/2006/relationships/viewProps" Target="viewProps.xml"/><Relationship Id="rId46" Type="http://schemas.openxmlformats.org/officeDocument/2006/relationships/presProps" Target="presProps.xml"/><Relationship Id="rId45" Type="http://schemas.openxmlformats.org/officeDocument/2006/relationships/handoutMaster" Target="handoutMasters/handoutMaster1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A714D7-F4A9-43BF-A441-9B946BF53B87}" type="datetimeFigureOut">
              <a:rPr lang="da-DK" smtClean="0"/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5FD70-8F74-4F18-B698-2C8DCEA7A0AE}" type="slidenum">
              <a:rPr lang="da-DK" smtClean="0"/>
            </a:fld>
            <a:endParaRPr lang="da-DK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wdp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B10EE-8153-4350-BA8A-05BEDA1089A2}" type="datetimeFigureOut">
              <a:rPr lang="en-AU" smtClean="0"/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30BF6F0-0719-4354-A7CB-27E34C7E59C5}" type="slidenum">
              <a:rPr lang="en-US" altLang="ko-KR" smtClean="0"/>
            </a:fld>
            <a:endParaRPr lang="en-US" altLang="ko-K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30BF6F0-0719-4354-A7CB-27E34C7E59C5}" type="slidenum">
              <a:rPr lang="en-US" altLang="ko-KR" smtClean="0"/>
            </a:fld>
            <a:endParaRPr lang="en-US" altLang="ko-K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30BF6F0-0719-4354-A7CB-27E34C7E59C5}" type="slidenum">
              <a:rPr lang="en-US" altLang="ko-KR" smtClean="0"/>
            </a:fld>
            <a:endParaRPr lang="en-US" altLang="ko-K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30BF6F0-0719-4354-A7CB-27E34C7E59C5}" type="slidenum">
              <a:rPr lang="en-US" altLang="ko-KR" smtClean="0"/>
            </a:fld>
            <a:endParaRPr lang="en-US" altLang="ko-K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30BF6F0-0719-4354-A7CB-27E34C7E59C5}" type="slidenum">
              <a:rPr lang="en-US" altLang="ko-KR" smtClean="0"/>
            </a:fld>
            <a:endParaRPr lang="en-US" altLang="ko-K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Collaborations</a:t>
            </a:r>
            <a:r>
              <a:rPr lang="en-US" baseline="0" dirty="0"/>
              <a:t> make superior performance 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Collaborations</a:t>
            </a:r>
            <a:r>
              <a:rPr lang="en-US" baseline="0" dirty="0"/>
              <a:t> make superior performance 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Computer Modern Typewriter Variable"/>
              </a:rPr>
              <a:t>The most famous real-world example of the global model is probably the US Census. In 2020, the US Census will use differential privacy to anonymize the data before publication.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34F1F-7352-4A4E-9C3E-1183C258B39A}" type="slidenum">
              <a:rPr lang="en-AU" smtClean="0"/>
            </a:fld>
            <a:endParaRPr lang="en-A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lede 6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051" y="18857753"/>
            <a:ext cx="378985" cy="284239"/>
          </a:xfrm>
          <a:prstGeom prst="rect">
            <a:avLst/>
          </a:prstGeom>
        </p:spPr>
      </p:pic>
      <p:sp>
        <p:nvSpPr>
          <p:cNvPr id="11" name="Rektangel 10"/>
          <p:cNvSpPr/>
          <p:nvPr/>
        </p:nvSpPr>
        <p:spPr>
          <a:xfrm>
            <a:off x="610257" y="3861048"/>
            <a:ext cx="7920880" cy="1296144"/>
          </a:xfrm>
          <a:prstGeom prst="rect">
            <a:avLst/>
          </a:prstGeom>
          <a:solidFill>
            <a:srgbClr val="211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35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2130427"/>
            <a:ext cx="7772400" cy="1470025"/>
          </a:xfrm>
        </p:spPr>
        <p:txBody>
          <a:bodyPr/>
          <a:lstStyle>
            <a:lvl1pPr algn="ctr">
              <a:defRPr b="0" cap="none" spc="150" baseline="0">
                <a:solidFill>
                  <a:srgbClr val="211A52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r>
              <a:rPr lang="da-DK"/>
              <a:t> 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035C5-7C8A-42D6-B4D3-B33103E7ECBD}" type="datetime1">
              <a:rPr lang="en-US" altLang="zh-CN" smtClean="0"/>
            </a:fld>
            <a:endParaRPr lang="en-AU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3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83568" y="3933056"/>
            <a:ext cx="7776864" cy="1152128"/>
          </a:xfrm>
        </p:spPr>
        <p:txBody>
          <a:bodyPr anchor="ctr"/>
          <a:lstStyle>
            <a:lvl1pPr marL="0" indent="0" algn="ctr">
              <a:buNone/>
              <a:defRPr cap="all" spc="150" baseline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792288" y="4653136"/>
            <a:ext cx="5486400" cy="566738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 hasCustomPrompt="1"/>
          </p:nvPr>
        </p:nvSpPr>
        <p:spPr>
          <a:xfrm>
            <a:off x="1792288" y="612777"/>
            <a:ext cx="5486400" cy="389634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a-DK" err="1"/>
              <a:t>Click</a:t>
            </a:r>
            <a:r>
              <a:rPr lang="da-DK"/>
              <a:t> the </a:t>
            </a:r>
            <a:r>
              <a:rPr lang="da-DK" err="1"/>
              <a:t>icon</a:t>
            </a:r>
            <a:r>
              <a:rPr lang="da-DK"/>
              <a:t> to </a:t>
            </a:r>
            <a:r>
              <a:rPr lang="da-DK" err="1"/>
              <a:t>place</a:t>
            </a:r>
            <a:r>
              <a:rPr lang="da-DK"/>
              <a:t> </a:t>
            </a:r>
            <a:r>
              <a:rPr lang="da-DK" err="1"/>
              <a:t>picture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5367338"/>
            <a:ext cx="5486400" cy="509934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rgbClr val="54616E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07632-50E6-410A-8F32-8483AE247FD2}" type="datetime1">
              <a:rPr lang="en-US" altLang="zh-CN" smtClean="0"/>
            </a:fld>
            <a:endParaRPr lang="en-AU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page picture - blu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billede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a-DK" err="1"/>
              <a:t>Click</a:t>
            </a:r>
            <a:r>
              <a:rPr lang="da-DK"/>
              <a:t> the </a:t>
            </a:r>
            <a:r>
              <a:rPr lang="da-DK" err="1"/>
              <a:t>icon</a:t>
            </a:r>
            <a:r>
              <a:rPr lang="da-DK"/>
              <a:t> to </a:t>
            </a:r>
            <a:r>
              <a:rPr lang="da-DK" err="1"/>
              <a:t>place</a:t>
            </a:r>
            <a:r>
              <a:rPr lang="da-DK"/>
              <a:t> </a:t>
            </a:r>
            <a:r>
              <a:rPr lang="da-DK" err="1"/>
              <a:t>picture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76922-C3EC-4CBA-B1D6-C90E977D3ACE}" type="datetime1">
              <a:rPr lang="en-US" altLang="zh-CN" smtClean="0"/>
            </a:fld>
            <a:endParaRPr lang="en-AU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755577" y="3573016"/>
            <a:ext cx="7632848" cy="2232248"/>
          </a:xfrm>
        </p:spPr>
        <p:txBody>
          <a:bodyPr anchor="t">
            <a:normAutofit/>
          </a:bodyPr>
          <a:lstStyle>
            <a:lvl1pPr algn="ctr">
              <a:defRPr sz="1800" b="0" i="0" cap="all" baseline="0">
                <a:solidFill>
                  <a:srgbClr val="211A52"/>
                </a:solidFill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page picture - whit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billede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a-DK" err="1"/>
              <a:t>Click</a:t>
            </a:r>
            <a:r>
              <a:rPr lang="da-DK"/>
              <a:t> the </a:t>
            </a:r>
            <a:r>
              <a:rPr lang="da-DK" err="1"/>
              <a:t>icon</a:t>
            </a:r>
            <a:r>
              <a:rPr lang="da-DK"/>
              <a:t> to </a:t>
            </a:r>
            <a:r>
              <a:rPr lang="da-DK" err="1"/>
              <a:t>place</a:t>
            </a:r>
            <a:r>
              <a:rPr lang="da-DK"/>
              <a:t> </a:t>
            </a:r>
            <a:r>
              <a:rPr lang="da-DK" err="1"/>
              <a:t>picture</a:t>
            </a:r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27585" y="3573016"/>
            <a:ext cx="7488832" cy="2232248"/>
          </a:xfrm>
        </p:spPr>
        <p:txBody>
          <a:bodyPr anchor="t">
            <a:normAutofit/>
          </a:bodyPr>
          <a:lstStyle>
            <a:lvl1pPr algn="ctr">
              <a:defRPr sz="1800" b="0" cap="all" baseline="0">
                <a:solidFill>
                  <a:schemeClr val="bg1"/>
                </a:solidFill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67ED9-DE55-410A-B33A-7082AFC6FE4E}" type="datetime1">
              <a:rPr lang="en-US" altLang="zh-CN" smtClean="0"/>
            </a:fld>
            <a:endParaRPr lang="en-AU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ish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lede 6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" y="5900"/>
            <a:ext cx="9136136" cy="6852103"/>
          </a:xfrm>
          <a:prstGeom prst="rect">
            <a:avLst/>
          </a:prstGeom>
        </p:spPr>
      </p:pic>
      <p:sp>
        <p:nvSpPr>
          <p:cNvPr id="5" name="Rektangel 4"/>
          <p:cNvSpPr/>
          <p:nvPr/>
        </p:nvSpPr>
        <p:spPr>
          <a:xfrm>
            <a:off x="611561" y="2492896"/>
            <a:ext cx="7920880" cy="1584176"/>
          </a:xfrm>
          <a:prstGeom prst="rect">
            <a:avLst/>
          </a:prstGeom>
          <a:solidFill>
            <a:srgbClr val="211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35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2562475"/>
            <a:ext cx="7772400" cy="1470025"/>
          </a:xfrm>
        </p:spPr>
        <p:txBody>
          <a:bodyPr/>
          <a:lstStyle>
            <a:lvl1pPr algn="ctr">
              <a:defRPr b="0" cap="none" baseline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F3AA1-3081-44E6-A35A-78F38F14FCEF}" type="datetime1">
              <a:rPr lang="en-US" altLang="zh-CN" smtClean="0"/>
            </a:fld>
            <a:endParaRPr lang="en-AU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pic>
        <p:nvPicPr>
          <p:cNvPr id="9" name="Billed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940" y="5949280"/>
            <a:ext cx="1224137" cy="861914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inish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lede 6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" y="5897"/>
            <a:ext cx="9136136" cy="6852103"/>
          </a:xfrm>
          <a:prstGeom prst="rect">
            <a:avLst/>
          </a:prstGeom>
        </p:spPr>
      </p:pic>
      <p:sp>
        <p:nvSpPr>
          <p:cNvPr id="5" name="Rektangel 4"/>
          <p:cNvSpPr/>
          <p:nvPr/>
        </p:nvSpPr>
        <p:spPr>
          <a:xfrm>
            <a:off x="610257" y="3610496"/>
            <a:ext cx="7920880" cy="1584176"/>
          </a:xfrm>
          <a:prstGeom prst="rect">
            <a:avLst/>
          </a:prstGeom>
          <a:solidFill>
            <a:srgbClr val="211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35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10257" y="1559631"/>
            <a:ext cx="7772400" cy="1470025"/>
          </a:xfrm>
        </p:spPr>
        <p:txBody>
          <a:bodyPr/>
          <a:lstStyle>
            <a:lvl1pPr algn="ctr">
              <a:defRPr b="0" cap="none" baseline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DA1C1-FCB7-4A95-A7C5-FEA0F6F5EC4A}" type="datetime1">
              <a:rPr lang="en-US" altLang="zh-CN" smtClean="0"/>
            </a:fld>
            <a:endParaRPr lang="en-AU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pic>
        <p:nvPicPr>
          <p:cNvPr id="9" name="Billed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940" y="5949280"/>
            <a:ext cx="1224137" cy="861914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b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1pPr>
            <a:lvl2pPr>
              <a:defRPr sz="200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2pPr>
            <a:lvl3pPr>
              <a:defRPr sz="180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3pPr>
            <a:lvl4pPr>
              <a:defRPr sz="160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4pPr>
            <a:lvl5pPr>
              <a:defRPr sz="160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5pPr>
          </a:lstStyle>
          <a:p>
            <a:pPr lvl="0"/>
            <a:r>
              <a:rPr lang="en-US" altLang="ko-KR"/>
              <a:t>Edit Master text styles</a:t>
            </a:r>
            <a:endParaRPr lang="en-US" altLang="ko-KR"/>
          </a:p>
          <a:p>
            <a:pPr lvl="1"/>
            <a:r>
              <a:rPr lang="en-US" altLang="ko-KR"/>
              <a:t>Second level</a:t>
            </a:r>
            <a:endParaRPr lang="en-US" altLang="ko-KR"/>
          </a:p>
          <a:p>
            <a:pPr lvl="2"/>
            <a:r>
              <a:rPr lang="en-US" altLang="ko-KR"/>
              <a:t>Third level</a:t>
            </a:r>
            <a:endParaRPr lang="en-US" altLang="ko-KR"/>
          </a:p>
          <a:p>
            <a:pPr lvl="3"/>
            <a:r>
              <a:rPr lang="en-US" altLang="ko-KR"/>
              <a:t>Fourth level</a:t>
            </a:r>
            <a:endParaRPr lang="en-US" altLang="ko-KR"/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998B2-8A10-44EF-BC10-36E63F538E5D}" type="datetime1">
              <a:rPr lang="en-US" altLang="ko-KR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cxnSp>
        <p:nvCxnSpPr>
          <p:cNvPr id="18" name="직선 연결선 17"/>
          <p:cNvCxnSpPr/>
          <p:nvPr/>
        </p:nvCxnSpPr>
        <p:spPr>
          <a:xfrm>
            <a:off x="280308" y="912682"/>
            <a:ext cx="8573406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BE79-1E88-4E13-98A6-7C77473CA171}" type="datetime1">
              <a:rPr lang="en-US" altLang="zh-CN" smtClean="0"/>
            </a:fld>
            <a:endParaRPr lang="en-AU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7" name="Pladsholder til titel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8" name="Pladsholder til tekst 2"/>
          <p:cNvSpPr>
            <a:spLocks noGrp="1"/>
          </p:cNvSpPr>
          <p:nvPr>
            <p:ph idx="1" hasCustomPrompt="1"/>
          </p:nvPr>
        </p:nvSpPr>
        <p:spPr>
          <a:xfrm>
            <a:off x="457200" y="914400"/>
            <a:ext cx="8229600" cy="5074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times" panose="02020603050405020304" pitchFamily="18" charset="0"/>
                <a:cs typeface="times" panose="02020603050405020304" pitchFamily="18" charset="0"/>
              </a:defRPr>
            </a:lvl1pPr>
            <a:lvl2pPr>
              <a:defRPr>
                <a:latin typeface="times" panose="02020603050405020304" pitchFamily="18" charset="0"/>
                <a:cs typeface="times" panose="02020603050405020304" pitchFamily="18" charset="0"/>
              </a:defRPr>
            </a:lvl2pPr>
            <a:lvl3pPr>
              <a:defRPr>
                <a:latin typeface="times" panose="02020603050405020304" pitchFamily="18" charset="0"/>
                <a:cs typeface="times" panose="02020603050405020304" pitchFamily="18" charset="0"/>
              </a:defRPr>
            </a:lvl3pPr>
            <a:lvl4pPr>
              <a:defRPr>
                <a:latin typeface="times" panose="02020603050405020304" pitchFamily="18" charset="0"/>
                <a:cs typeface="times" panose="02020603050405020304" pitchFamily="18" charset="0"/>
              </a:defRPr>
            </a:lvl4pPr>
            <a:lvl5pPr>
              <a:defRPr>
                <a:latin typeface="times" panose="02020603050405020304" pitchFamily="18" charset="0"/>
                <a:cs typeface="times" panose="02020603050405020304" pitchFamily="18" charset="0"/>
              </a:defRPr>
            </a:lvl5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r>
              <a:rPr lang="da-DK"/>
              <a:t> </a:t>
            </a:r>
            <a:endParaRPr lang="da-DK"/>
          </a:p>
          <a:p>
            <a:pPr lvl="1"/>
            <a:r>
              <a:rPr lang="da-DK"/>
              <a:t>Second </a:t>
            </a:r>
            <a:r>
              <a:rPr lang="da-DK" err="1"/>
              <a:t>level</a:t>
            </a:r>
            <a:endParaRPr lang="da-DK"/>
          </a:p>
          <a:p>
            <a:pPr lvl="2"/>
            <a:r>
              <a:rPr lang="da-DK"/>
              <a:t>Third </a:t>
            </a:r>
            <a:r>
              <a:rPr lang="da-DK" err="1"/>
              <a:t>level</a:t>
            </a:r>
            <a:endParaRPr lang="da-DK"/>
          </a:p>
          <a:p>
            <a:pPr lvl="3"/>
            <a:r>
              <a:rPr lang="da-DK" err="1"/>
              <a:t>Fourth</a:t>
            </a:r>
            <a:r>
              <a:rPr lang="da-DK"/>
              <a:t> </a:t>
            </a:r>
            <a:r>
              <a:rPr lang="da-DK" err="1"/>
              <a:t>level</a:t>
            </a:r>
            <a:endParaRPr lang="da-DK"/>
          </a:p>
          <a:p>
            <a:pPr lvl="4"/>
            <a:r>
              <a:rPr lang="da-DK"/>
              <a:t>Fifth </a:t>
            </a:r>
            <a:r>
              <a:rPr lang="da-DK" err="1"/>
              <a:t>level</a:t>
            </a:r>
            <a:endParaRPr lang="da-DK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65B5-F633-4198-BC8B-F6FB82D40732}" type="datetime1">
              <a:rPr lang="en-US" altLang="zh-CN" smtClean="0"/>
            </a:fld>
            <a:endParaRPr lang="en-AU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5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457200" y="914400"/>
            <a:ext cx="8229600" cy="5074920"/>
          </a:xfrm>
        </p:spPr>
        <p:txBody>
          <a:bodyPr/>
          <a:lstStyle>
            <a:lvl1pPr marL="0" indent="0">
              <a:buClr>
                <a:srgbClr val="54616E"/>
              </a:buClr>
              <a:buSzPct val="100000"/>
              <a:buFont typeface="Arial" panose="020B0604020202090204" pitchFamily="34" charset="0"/>
              <a:buNone/>
              <a:defRPr>
                <a:solidFill>
                  <a:srgbClr val="54616E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1pPr>
            <a:lvl2pPr marL="342900" indent="0">
              <a:buNone/>
              <a:defRPr>
                <a:solidFill>
                  <a:srgbClr val="54616E"/>
                </a:solidFill>
              </a:defRPr>
            </a:lvl2pPr>
            <a:lvl3pPr marL="685800" indent="0">
              <a:buNone/>
              <a:defRPr>
                <a:solidFill>
                  <a:srgbClr val="54616E"/>
                </a:solidFill>
              </a:defRPr>
            </a:lvl3pPr>
            <a:lvl4pPr marL="1028700" indent="0">
              <a:buNone/>
              <a:defRPr>
                <a:solidFill>
                  <a:srgbClr val="54616E"/>
                </a:solidFill>
              </a:defRPr>
            </a:lvl4pPr>
            <a:lvl5pPr marL="1371600" indent="0">
              <a:buNone/>
              <a:defRPr>
                <a:solidFill>
                  <a:srgbClr val="54616E"/>
                </a:solidFill>
              </a:defRPr>
            </a:lvl5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  <a:p>
            <a:pPr lvl="0"/>
            <a:endParaRPr lang="da-DK"/>
          </a:p>
          <a:p>
            <a:pPr lvl="0"/>
            <a:endParaRPr lang="da-DK"/>
          </a:p>
          <a:p>
            <a:pPr lvl="0"/>
            <a:endParaRPr lang="da-DK"/>
          </a:p>
        </p:txBody>
      </p:sp>
      <p:cxnSp>
        <p:nvCxnSpPr>
          <p:cNvPr id="8" name="직선 연결선 17"/>
          <p:cNvCxnSpPr/>
          <p:nvPr userDrawn="1"/>
        </p:nvCxnSpPr>
        <p:spPr>
          <a:xfrm>
            <a:off x="280308" y="912682"/>
            <a:ext cx="8573406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Paragrap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722313" y="2984973"/>
            <a:ext cx="7772400" cy="1362075"/>
          </a:xfrm>
        </p:spPr>
        <p:txBody>
          <a:bodyPr anchor="t"/>
          <a:lstStyle>
            <a:lvl1pPr algn="ctr">
              <a:defRPr sz="1800" b="0" cap="all"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 hasCustomPrompt="1"/>
          </p:nvPr>
        </p:nvSpPr>
        <p:spPr>
          <a:xfrm>
            <a:off x="722313" y="1484786"/>
            <a:ext cx="7772400" cy="1500187"/>
          </a:xfrm>
        </p:spPr>
        <p:txBody>
          <a:bodyPr anchor="b"/>
          <a:lstStyle>
            <a:lvl1pPr marL="0" indent="0" algn="ctr">
              <a:buNone/>
              <a:defRPr sz="1500">
                <a:solidFill>
                  <a:srgbClr val="54616E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CLICK TO EDIT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B18D-7E52-4A1D-ABE0-7D4CA3BBBB84}" type="datetime1">
              <a:rPr lang="en-US" altLang="zh-CN" smtClean="0"/>
            </a:fld>
            <a:endParaRPr lang="en-AU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pic>
        <p:nvPicPr>
          <p:cNvPr id="7" name="Picture 4" descr="Related imag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2397" y="5924227"/>
            <a:ext cx="1248227" cy="86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7534-EDC5-47A1-A1A7-00B2332F177E}" type="datetime1">
              <a:rPr lang="en-US" altLang="zh-CN" smtClean="0"/>
            </a:fld>
            <a:endParaRPr lang="en-AU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8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457201" y="914400"/>
            <a:ext cx="3970784" cy="5074920"/>
          </a:xfrm>
        </p:spPr>
        <p:txBody>
          <a:bodyPr/>
          <a:lstStyle>
            <a:lvl1pPr>
              <a:defRPr>
                <a:latin typeface="times" panose="02020603050405020304" pitchFamily="18" charset="0"/>
                <a:cs typeface="times" panose="02020603050405020304" pitchFamily="18" charset="0"/>
              </a:defRPr>
            </a:lvl1pPr>
            <a:lvl2pPr>
              <a:defRPr>
                <a:latin typeface="times" panose="02020603050405020304" pitchFamily="18" charset="0"/>
                <a:cs typeface="times" panose="02020603050405020304" pitchFamily="18" charset="0"/>
              </a:defRPr>
            </a:lvl2pPr>
            <a:lvl3pPr>
              <a:defRPr>
                <a:latin typeface="times" panose="02020603050405020304" pitchFamily="18" charset="0"/>
                <a:cs typeface="times" panose="02020603050405020304" pitchFamily="18" charset="0"/>
              </a:defRPr>
            </a:lvl3pPr>
            <a:lvl4pPr>
              <a:defRPr>
                <a:latin typeface="times" panose="02020603050405020304" pitchFamily="18" charset="0"/>
                <a:cs typeface="times" panose="02020603050405020304" pitchFamily="18" charset="0"/>
              </a:defRPr>
            </a:lvl4pPr>
            <a:lvl5pPr>
              <a:defRPr>
                <a:latin typeface="times" panose="02020603050405020304" pitchFamily="18" charset="0"/>
                <a:cs typeface="times" panose="02020603050405020304" pitchFamily="18" charset="0"/>
              </a:defRPr>
            </a:lvl5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  <a:p>
            <a:pPr lvl="1"/>
            <a:r>
              <a:rPr lang="da-DK"/>
              <a:t>Second </a:t>
            </a:r>
            <a:r>
              <a:rPr lang="da-DK" err="1"/>
              <a:t>level</a:t>
            </a:r>
            <a:endParaRPr lang="da-DK"/>
          </a:p>
          <a:p>
            <a:pPr lvl="2"/>
            <a:r>
              <a:rPr lang="da-DK"/>
              <a:t>Third </a:t>
            </a:r>
            <a:r>
              <a:rPr lang="da-DK" err="1"/>
              <a:t>level</a:t>
            </a:r>
            <a:endParaRPr lang="da-DK"/>
          </a:p>
          <a:p>
            <a:pPr lvl="3"/>
            <a:r>
              <a:rPr lang="da-DK" err="1"/>
              <a:t>Fourth</a:t>
            </a:r>
            <a:r>
              <a:rPr lang="da-DK"/>
              <a:t> </a:t>
            </a:r>
            <a:r>
              <a:rPr lang="da-DK" err="1"/>
              <a:t>level</a:t>
            </a:r>
            <a:endParaRPr lang="da-DK"/>
          </a:p>
          <a:p>
            <a:pPr lvl="4"/>
            <a:r>
              <a:rPr lang="da-DK"/>
              <a:t>Fifth </a:t>
            </a:r>
            <a:r>
              <a:rPr lang="da-DK" err="1"/>
              <a:t>level</a:t>
            </a:r>
            <a:endParaRPr lang="da-DK"/>
          </a:p>
        </p:txBody>
      </p:sp>
      <p:sp>
        <p:nvSpPr>
          <p:cNvPr id="9" name="Pladsholder til indhold 2"/>
          <p:cNvSpPr>
            <a:spLocks noGrp="1"/>
          </p:cNvSpPr>
          <p:nvPr>
            <p:ph idx="13" hasCustomPrompt="1"/>
          </p:nvPr>
        </p:nvSpPr>
        <p:spPr>
          <a:xfrm>
            <a:off x="4716016" y="914400"/>
            <a:ext cx="3970784" cy="5074920"/>
          </a:xfrm>
        </p:spPr>
        <p:txBody>
          <a:bodyPr/>
          <a:lstStyle>
            <a:lvl1pPr>
              <a:defRPr>
                <a:latin typeface="times" panose="02020603050405020304" pitchFamily="18" charset="0"/>
                <a:cs typeface="times" panose="02020603050405020304" pitchFamily="18" charset="0"/>
              </a:defRPr>
            </a:lvl1pPr>
            <a:lvl2pPr>
              <a:defRPr>
                <a:latin typeface="times" panose="02020603050405020304" pitchFamily="18" charset="0"/>
                <a:cs typeface="times" panose="02020603050405020304" pitchFamily="18" charset="0"/>
              </a:defRPr>
            </a:lvl2pPr>
            <a:lvl3pPr>
              <a:defRPr>
                <a:latin typeface="times" panose="02020603050405020304" pitchFamily="18" charset="0"/>
                <a:cs typeface="times" panose="02020603050405020304" pitchFamily="18" charset="0"/>
              </a:defRPr>
            </a:lvl3pPr>
            <a:lvl4pPr>
              <a:defRPr>
                <a:latin typeface="times" panose="02020603050405020304" pitchFamily="18" charset="0"/>
                <a:cs typeface="times" panose="02020603050405020304" pitchFamily="18" charset="0"/>
              </a:defRPr>
            </a:lvl4pPr>
            <a:lvl5pPr>
              <a:defRPr>
                <a:latin typeface="times" panose="02020603050405020304" pitchFamily="18" charset="0"/>
                <a:cs typeface="times" panose="02020603050405020304" pitchFamily="18" charset="0"/>
              </a:defRPr>
            </a:lvl5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  <a:p>
            <a:pPr lvl="1"/>
            <a:r>
              <a:rPr lang="da-DK"/>
              <a:t>Second </a:t>
            </a:r>
            <a:r>
              <a:rPr lang="da-DK" err="1"/>
              <a:t>level</a:t>
            </a:r>
            <a:endParaRPr lang="da-DK"/>
          </a:p>
          <a:p>
            <a:pPr lvl="2"/>
            <a:r>
              <a:rPr lang="da-DK"/>
              <a:t>Third </a:t>
            </a:r>
            <a:r>
              <a:rPr lang="da-DK" err="1"/>
              <a:t>level</a:t>
            </a:r>
            <a:endParaRPr lang="da-DK"/>
          </a:p>
          <a:p>
            <a:pPr lvl="3"/>
            <a:r>
              <a:rPr lang="da-DK" err="1"/>
              <a:t>Fourth</a:t>
            </a:r>
            <a:r>
              <a:rPr lang="da-DK"/>
              <a:t> </a:t>
            </a:r>
            <a:r>
              <a:rPr lang="da-DK" err="1"/>
              <a:t>level</a:t>
            </a:r>
            <a:endParaRPr lang="da-DK"/>
          </a:p>
          <a:p>
            <a:pPr lvl="4"/>
            <a:r>
              <a:rPr lang="da-DK"/>
              <a:t>Fifth </a:t>
            </a:r>
            <a:r>
              <a:rPr lang="da-DK" err="1"/>
              <a:t>level</a:t>
            </a:r>
            <a:endParaRPr lang="da-DK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 hasCustomPrompt="1"/>
          </p:nvPr>
        </p:nvSpPr>
        <p:spPr>
          <a:xfrm>
            <a:off x="457200" y="914400"/>
            <a:ext cx="4040188" cy="63976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914400"/>
            <a:ext cx="4041775" cy="639762"/>
          </a:xfrm>
        </p:spPr>
        <p:txBody>
          <a:bodyPr anchor="b">
            <a:normAutofit/>
          </a:bodyPr>
          <a:lstStyle>
            <a:lvl1pPr marL="0" indent="0">
              <a:buNone/>
              <a:defRPr sz="1350" b="1">
                <a:solidFill>
                  <a:srgbClr val="211A5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6258-345C-4AA0-81BB-9C96ACE0AC94}" type="datetime1">
              <a:rPr lang="en-US" altLang="zh-CN" smtClean="0"/>
            </a:fld>
            <a:endParaRPr lang="en-AU"/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10" name="Pladsholder til indhold 2"/>
          <p:cNvSpPr>
            <a:spLocks noGrp="1"/>
          </p:cNvSpPr>
          <p:nvPr>
            <p:ph idx="13" hasCustomPrompt="1"/>
          </p:nvPr>
        </p:nvSpPr>
        <p:spPr>
          <a:xfrm>
            <a:off x="457200" y="1645920"/>
            <a:ext cx="4041648" cy="4343400"/>
          </a:xfrm>
        </p:spPr>
        <p:txBody>
          <a:bodyPr/>
          <a:lstStyle>
            <a:lvl1pPr>
              <a:defRPr>
                <a:solidFill>
                  <a:srgbClr val="54616E"/>
                </a:solidFill>
              </a:defRPr>
            </a:lvl1pPr>
            <a:lvl2pPr>
              <a:defRPr>
                <a:solidFill>
                  <a:srgbClr val="54616E"/>
                </a:solidFill>
              </a:defRPr>
            </a:lvl2pPr>
            <a:lvl3pPr>
              <a:defRPr>
                <a:solidFill>
                  <a:srgbClr val="54616E"/>
                </a:solidFill>
              </a:defRPr>
            </a:lvl3pPr>
            <a:lvl4pPr>
              <a:defRPr>
                <a:solidFill>
                  <a:srgbClr val="54616E"/>
                </a:solidFill>
              </a:defRPr>
            </a:lvl4pPr>
            <a:lvl5pPr>
              <a:defRPr>
                <a:solidFill>
                  <a:srgbClr val="54616E"/>
                </a:solidFill>
              </a:defRPr>
            </a:lvl5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r>
              <a:rPr lang="da-DK"/>
              <a:t> master</a:t>
            </a:r>
            <a:endParaRPr lang="da-DK"/>
          </a:p>
          <a:p>
            <a:pPr lvl="1"/>
            <a:r>
              <a:rPr lang="da-DK"/>
              <a:t>Second </a:t>
            </a:r>
            <a:r>
              <a:rPr lang="da-DK" err="1"/>
              <a:t>level</a:t>
            </a:r>
            <a:endParaRPr lang="da-DK"/>
          </a:p>
          <a:p>
            <a:pPr lvl="2"/>
            <a:r>
              <a:rPr lang="da-DK"/>
              <a:t>Third </a:t>
            </a:r>
            <a:r>
              <a:rPr lang="da-DK" err="1"/>
              <a:t>level</a:t>
            </a:r>
            <a:endParaRPr lang="da-DK"/>
          </a:p>
          <a:p>
            <a:pPr lvl="3"/>
            <a:r>
              <a:rPr lang="da-DK" err="1"/>
              <a:t>Fourth</a:t>
            </a:r>
            <a:r>
              <a:rPr lang="da-DK"/>
              <a:t> </a:t>
            </a:r>
            <a:r>
              <a:rPr lang="da-DK" err="1"/>
              <a:t>level</a:t>
            </a:r>
            <a:endParaRPr lang="da-DK"/>
          </a:p>
          <a:p>
            <a:pPr lvl="4"/>
            <a:r>
              <a:rPr lang="da-DK"/>
              <a:t>Fifth </a:t>
            </a:r>
            <a:r>
              <a:rPr lang="da-DK" err="1"/>
              <a:t>level</a:t>
            </a:r>
            <a:endParaRPr lang="da-DK"/>
          </a:p>
        </p:txBody>
      </p:sp>
      <p:sp>
        <p:nvSpPr>
          <p:cNvPr id="11" name="Pladsholder til indhold 2"/>
          <p:cNvSpPr>
            <a:spLocks noGrp="1"/>
          </p:cNvSpPr>
          <p:nvPr>
            <p:ph idx="14" hasCustomPrompt="1"/>
          </p:nvPr>
        </p:nvSpPr>
        <p:spPr>
          <a:xfrm>
            <a:off x="4645152" y="1645920"/>
            <a:ext cx="4042792" cy="4343400"/>
          </a:xfrm>
        </p:spPr>
        <p:txBody>
          <a:bodyPr/>
          <a:lstStyle>
            <a:lvl1pPr>
              <a:defRPr>
                <a:solidFill>
                  <a:srgbClr val="54616E"/>
                </a:solidFill>
              </a:defRPr>
            </a:lvl1pPr>
            <a:lvl2pPr>
              <a:defRPr>
                <a:solidFill>
                  <a:srgbClr val="54616E"/>
                </a:solidFill>
              </a:defRPr>
            </a:lvl2pPr>
            <a:lvl3pPr>
              <a:defRPr>
                <a:solidFill>
                  <a:srgbClr val="54616E"/>
                </a:solidFill>
              </a:defRPr>
            </a:lvl3pPr>
            <a:lvl4pPr>
              <a:defRPr>
                <a:solidFill>
                  <a:srgbClr val="54616E"/>
                </a:solidFill>
              </a:defRPr>
            </a:lvl4pPr>
            <a:lvl5pPr>
              <a:defRPr>
                <a:solidFill>
                  <a:srgbClr val="54616E"/>
                </a:solidFill>
              </a:defRPr>
            </a:lvl5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r>
              <a:rPr lang="da-DK"/>
              <a:t> master</a:t>
            </a:r>
            <a:endParaRPr lang="da-DK"/>
          </a:p>
          <a:p>
            <a:pPr lvl="1"/>
            <a:r>
              <a:rPr lang="da-DK"/>
              <a:t>Second </a:t>
            </a:r>
            <a:r>
              <a:rPr lang="da-DK" err="1"/>
              <a:t>level</a:t>
            </a:r>
            <a:endParaRPr lang="da-DK"/>
          </a:p>
          <a:p>
            <a:pPr lvl="2"/>
            <a:r>
              <a:rPr lang="da-DK"/>
              <a:t>Third </a:t>
            </a:r>
            <a:r>
              <a:rPr lang="da-DK" err="1"/>
              <a:t>level</a:t>
            </a:r>
            <a:endParaRPr lang="da-DK"/>
          </a:p>
          <a:p>
            <a:pPr lvl="3"/>
            <a:r>
              <a:rPr lang="da-DK" err="1"/>
              <a:t>Fourth</a:t>
            </a:r>
            <a:r>
              <a:rPr lang="da-DK"/>
              <a:t> </a:t>
            </a:r>
            <a:r>
              <a:rPr lang="da-DK" err="1"/>
              <a:t>level</a:t>
            </a:r>
            <a:endParaRPr lang="da-DK"/>
          </a:p>
          <a:p>
            <a:pPr lvl="4"/>
            <a:r>
              <a:rPr lang="da-DK"/>
              <a:t>Fifth </a:t>
            </a:r>
            <a:r>
              <a:rPr lang="da-DK" err="1"/>
              <a:t>level</a:t>
            </a:r>
            <a:endParaRPr lang="da-DK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45C80-6BE1-4FCB-9EE5-F907454BDEF2}" type="datetime1">
              <a:rPr lang="en-US" altLang="zh-CN" smtClean="0"/>
            </a:fld>
            <a:endParaRPr lang="en-AU"/>
          </a:p>
        </p:txBody>
      </p:sp>
      <p:sp>
        <p:nvSpPr>
          <p:cNvPr id="5" name="Pladsholder til dias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cxnSp>
        <p:nvCxnSpPr>
          <p:cNvPr id="7" name="직선 연결선 17"/>
          <p:cNvCxnSpPr/>
          <p:nvPr userDrawn="1"/>
        </p:nvCxnSpPr>
        <p:spPr>
          <a:xfrm>
            <a:off x="280308" y="912682"/>
            <a:ext cx="8573406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EE8C-906F-467D-8FFC-8C9F14EA49A3}" type="datetime1">
              <a:rPr lang="en-US" altLang="zh-CN" smtClean="0"/>
            </a:fld>
            <a:endParaRPr lang="en-AU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cxnSp>
        <p:nvCxnSpPr>
          <p:cNvPr id="5" name="직선 연결선 17"/>
          <p:cNvCxnSpPr/>
          <p:nvPr userDrawn="1"/>
        </p:nvCxnSpPr>
        <p:spPr>
          <a:xfrm>
            <a:off x="280308" y="912682"/>
            <a:ext cx="8573406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1" y="273050"/>
            <a:ext cx="3008313" cy="1162050"/>
          </a:xfrm>
        </p:spPr>
        <p:txBody>
          <a:bodyPr anchor="b">
            <a:normAutofit/>
          </a:bodyPr>
          <a:lstStyle>
            <a:lvl1pPr algn="l">
              <a:defRPr sz="1350" b="1"/>
            </a:lvl1pPr>
          </a:lstStyle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 hasCustomPrompt="1"/>
          </p:nvPr>
        </p:nvSpPr>
        <p:spPr>
          <a:xfrm>
            <a:off x="457201" y="1435101"/>
            <a:ext cx="3008313" cy="4442172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84F33-EDE6-4D85-B602-94B2D99E8968}" type="datetime1">
              <a:rPr lang="en-US" altLang="zh-CN" smtClean="0"/>
            </a:fld>
            <a:endParaRPr lang="en-AU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8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3635896" y="260648"/>
            <a:ext cx="4824536" cy="5616624"/>
          </a:xfrm>
        </p:spPr>
        <p:txBody>
          <a:bodyPr/>
          <a:lstStyle/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  <a:p>
            <a:pPr lvl="1"/>
            <a:r>
              <a:rPr lang="da-DK"/>
              <a:t>Second </a:t>
            </a:r>
            <a:r>
              <a:rPr lang="da-DK" err="1"/>
              <a:t>level</a:t>
            </a:r>
            <a:endParaRPr lang="da-DK"/>
          </a:p>
          <a:p>
            <a:pPr lvl="2"/>
            <a:r>
              <a:rPr lang="da-DK"/>
              <a:t>Third </a:t>
            </a:r>
            <a:r>
              <a:rPr lang="da-DK" err="1"/>
              <a:t>level</a:t>
            </a:r>
            <a:endParaRPr lang="da-DK"/>
          </a:p>
          <a:p>
            <a:pPr lvl="3"/>
            <a:r>
              <a:rPr lang="da-DK" err="1"/>
              <a:t>Fourth</a:t>
            </a:r>
            <a:r>
              <a:rPr lang="da-DK"/>
              <a:t> </a:t>
            </a:r>
            <a:r>
              <a:rPr lang="da-DK" err="1"/>
              <a:t>level</a:t>
            </a:r>
            <a:endParaRPr lang="da-DK"/>
          </a:p>
          <a:p>
            <a:pPr lvl="4"/>
            <a:r>
              <a:rPr lang="da-DK"/>
              <a:t>Fifth </a:t>
            </a:r>
            <a:r>
              <a:rPr lang="da-DK" err="1"/>
              <a:t>level</a:t>
            </a:r>
            <a:endParaRPr lang="da-DK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image" Target="../media/image6.png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457200" y="914400"/>
            <a:ext cx="8229600" cy="5072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err="1"/>
              <a:t>Click</a:t>
            </a:r>
            <a:r>
              <a:rPr lang="da-DK"/>
              <a:t> to </a:t>
            </a:r>
            <a:r>
              <a:rPr lang="da-DK" err="1"/>
              <a:t>edit</a:t>
            </a:r>
            <a:r>
              <a:rPr lang="da-DK"/>
              <a:t> </a:t>
            </a:r>
            <a:endParaRPr lang="da-DK"/>
          </a:p>
          <a:p>
            <a:pPr lvl="1"/>
            <a:r>
              <a:rPr lang="da-DK"/>
              <a:t>Second </a:t>
            </a:r>
            <a:r>
              <a:rPr lang="da-DK" err="1"/>
              <a:t>level</a:t>
            </a:r>
            <a:endParaRPr lang="da-DK"/>
          </a:p>
          <a:p>
            <a:pPr lvl="2"/>
            <a:r>
              <a:rPr lang="da-DK"/>
              <a:t>Third </a:t>
            </a:r>
            <a:r>
              <a:rPr lang="da-DK" err="1"/>
              <a:t>level</a:t>
            </a:r>
            <a:endParaRPr lang="da-DK"/>
          </a:p>
          <a:p>
            <a:pPr lvl="3"/>
            <a:r>
              <a:rPr lang="da-DK" err="1"/>
              <a:t>Fourth</a:t>
            </a:r>
            <a:r>
              <a:rPr lang="da-DK"/>
              <a:t> </a:t>
            </a:r>
            <a:r>
              <a:rPr lang="da-DK" err="1"/>
              <a:t>level</a:t>
            </a:r>
            <a:endParaRPr lang="da-DK"/>
          </a:p>
          <a:p>
            <a:pPr lvl="4"/>
            <a:r>
              <a:rPr lang="da-DK"/>
              <a:t>Fifth </a:t>
            </a:r>
            <a:r>
              <a:rPr lang="da-DK" err="1"/>
              <a:t>level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54616E"/>
                </a:solidFill>
              </a:defRPr>
            </a:lvl1pPr>
          </a:lstStyle>
          <a:p>
            <a:fld id="{5561E410-351B-4CF3-A08C-68EE4541DF13}" type="datetime1">
              <a:rPr lang="en-US" altLang="zh-CN" smtClean="0"/>
            </a:fld>
            <a:endParaRPr lang="en-AU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54616E"/>
                </a:solidFill>
              </a:defRPr>
            </a:lvl1pPr>
          </a:lstStyle>
          <a:p>
            <a:fld id="{7A9698FC-35A1-476B-B3ED-FA43211C3085}" type="slidenum">
              <a:rPr lang="en-AU" smtClean="0"/>
            </a:fld>
            <a:endParaRPr lang="en-AU"/>
          </a:p>
        </p:txBody>
      </p:sp>
      <p:pic>
        <p:nvPicPr>
          <p:cNvPr id="5" name="Billede 4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940" y="5949280"/>
            <a:ext cx="1224137" cy="86191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>
    <p:fade/>
  </p:transition>
  <p:hf hdr="0" ftr="0" dt="0"/>
  <p:txStyles>
    <p:titleStyle>
      <a:lvl1pPr algn="l" defTabSz="685800" rtl="0" eaLnBrk="1" latinLnBrk="0" hangingPunct="1">
        <a:spcBef>
          <a:spcPct val="0"/>
        </a:spcBef>
        <a:buNone/>
        <a:defRPr sz="2800" b="0" kern="1200" baseline="0">
          <a:solidFill>
            <a:srgbClr val="211A52"/>
          </a:solidFill>
          <a:latin typeface="times" panose="02020603050405020304" pitchFamily="18" charset="0"/>
          <a:ea typeface="+mj-ea"/>
          <a:cs typeface="times" panose="02020603050405020304" pitchFamily="18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800" kern="1200">
          <a:solidFill>
            <a:srgbClr val="211A52"/>
          </a:solidFill>
          <a:latin typeface="times" panose="02020603050405020304" pitchFamily="18" charset="0"/>
          <a:ea typeface="+mn-ea"/>
          <a:cs typeface="times" panose="02020603050405020304" pitchFamily="18" charset="0"/>
        </a:defRPr>
      </a:lvl1pPr>
      <a:lvl2pPr marL="557530" indent="-21463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600" kern="1200">
          <a:solidFill>
            <a:srgbClr val="211A52"/>
          </a:solidFill>
          <a:latin typeface="times" panose="02020603050405020304" pitchFamily="18" charset="0"/>
          <a:ea typeface="+mn-ea"/>
          <a:cs typeface="times" panose="02020603050405020304" pitchFamily="18" charset="0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400" kern="1200">
          <a:solidFill>
            <a:srgbClr val="211A52"/>
          </a:solidFill>
          <a:latin typeface="times" panose="02020603050405020304" pitchFamily="18" charset="0"/>
          <a:ea typeface="+mn-ea"/>
          <a:cs typeface="times" panose="02020603050405020304" pitchFamily="18" charset="0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350" kern="1200">
          <a:solidFill>
            <a:srgbClr val="211A52"/>
          </a:solidFill>
          <a:latin typeface="times" panose="02020603050405020304" pitchFamily="18" charset="0"/>
          <a:ea typeface="+mn-ea"/>
          <a:cs typeface="times" panose="02020603050405020304" pitchFamily="18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200" kern="1200">
          <a:solidFill>
            <a:srgbClr val="211A52"/>
          </a:solidFill>
          <a:latin typeface="times" panose="02020603050405020304" pitchFamily="18" charset="0"/>
          <a:ea typeface="+mn-ea"/>
          <a:cs typeface="times" panose="02020603050405020304" pitchFamily="18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5.png"/><Relationship Id="rId8" Type="http://schemas.openxmlformats.org/officeDocument/2006/relationships/image" Target="../media/image24.png"/><Relationship Id="rId7" Type="http://schemas.openxmlformats.org/officeDocument/2006/relationships/image" Target="../media/image23.png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1" Type="http://schemas.openxmlformats.org/officeDocument/2006/relationships/slideLayout" Target="../slideLayouts/slideLayout15.xml"/><Relationship Id="rId10" Type="http://schemas.openxmlformats.org/officeDocument/2006/relationships/image" Target="../media/image26.png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.xml"/><Relationship Id="rId8" Type="http://schemas.openxmlformats.org/officeDocument/2006/relationships/image" Target="../media/image34.png"/><Relationship Id="rId7" Type="http://schemas.openxmlformats.org/officeDocument/2006/relationships/image" Target="../media/image33.png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0" Type="http://schemas.openxmlformats.org/officeDocument/2006/relationships/notesSlide" Target="../notesSlides/notesSlide7.xml"/><Relationship Id="rId1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36.png"/><Relationship Id="rId1" Type="http://schemas.openxmlformats.org/officeDocument/2006/relationships/image" Target="../media/image35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41.png"/><Relationship Id="rId8" Type="http://schemas.openxmlformats.org/officeDocument/2006/relationships/tags" Target="../tags/tag4.xml"/><Relationship Id="rId7" Type="http://schemas.openxmlformats.org/officeDocument/2006/relationships/image" Target="../media/image40.png"/><Relationship Id="rId6" Type="http://schemas.openxmlformats.org/officeDocument/2006/relationships/tags" Target="../tags/tag3.xml"/><Relationship Id="rId5" Type="http://schemas.openxmlformats.org/officeDocument/2006/relationships/image" Target="../media/image39.png"/><Relationship Id="rId4" Type="http://schemas.openxmlformats.org/officeDocument/2006/relationships/tags" Target="../tags/tag2.xml"/><Relationship Id="rId30" Type="http://schemas.openxmlformats.org/officeDocument/2006/relationships/slideLayout" Target="../slideLayouts/slideLayout15.xml"/><Relationship Id="rId3" Type="http://schemas.openxmlformats.org/officeDocument/2006/relationships/image" Target="../media/image38.png"/><Relationship Id="rId29" Type="http://schemas.openxmlformats.org/officeDocument/2006/relationships/image" Target="../media/image51.png"/><Relationship Id="rId28" Type="http://schemas.openxmlformats.org/officeDocument/2006/relationships/tags" Target="../tags/tag14.xml"/><Relationship Id="rId27" Type="http://schemas.openxmlformats.org/officeDocument/2006/relationships/image" Target="../media/image50.png"/><Relationship Id="rId26" Type="http://schemas.openxmlformats.org/officeDocument/2006/relationships/tags" Target="../tags/tag13.xml"/><Relationship Id="rId25" Type="http://schemas.openxmlformats.org/officeDocument/2006/relationships/image" Target="../media/image49.png"/><Relationship Id="rId24" Type="http://schemas.openxmlformats.org/officeDocument/2006/relationships/tags" Target="../tags/tag12.xml"/><Relationship Id="rId23" Type="http://schemas.openxmlformats.org/officeDocument/2006/relationships/image" Target="../media/image48.png"/><Relationship Id="rId22" Type="http://schemas.openxmlformats.org/officeDocument/2006/relationships/tags" Target="../tags/tag11.xml"/><Relationship Id="rId21" Type="http://schemas.openxmlformats.org/officeDocument/2006/relationships/image" Target="../media/image47.png"/><Relationship Id="rId20" Type="http://schemas.openxmlformats.org/officeDocument/2006/relationships/tags" Target="../tags/tag10.xml"/><Relationship Id="rId2" Type="http://schemas.openxmlformats.org/officeDocument/2006/relationships/tags" Target="../tags/tag1.xml"/><Relationship Id="rId19" Type="http://schemas.openxmlformats.org/officeDocument/2006/relationships/image" Target="../media/image46.png"/><Relationship Id="rId18" Type="http://schemas.openxmlformats.org/officeDocument/2006/relationships/tags" Target="../tags/tag9.xml"/><Relationship Id="rId17" Type="http://schemas.openxmlformats.org/officeDocument/2006/relationships/image" Target="../media/image45.png"/><Relationship Id="rId16" Type="http://schemas.openxmlformats.org/officeDocument/2006/relationships/tags" Target="../tags/tag8.xml"/><Relationship Id="rId15" Type="http://schemas.openxmlformats.org/officeDocument/2006/relationships/image" Target="../media/image44.png"/><Relationship Id="rId14" Type="http://schemas.openxmlformats.org/officeDocument/2006/relationships/tags" Target="../tags/tag7.xml"/><Relationship Id="rId13" Type="http://schemas.openxmlformats.org/officeDocument/2006/relationships/image" Target="../media/image43.png"/><Relationship Id="rId12" Type="http://schemas.openxmlformats.org/officeDocument/2006/relationships/tags" Target="../tags/tag6.xml"/><Relationship Id="rId11" Type="http://schemas.openxmlformats.org/officeDocument/2006/relationships/image" Target="../media/image42.png"/><Relationship Id="rId10" Type="http://schemas.openxmlformats.org/officeDocument/2006/relationships/tags" Target="../tags/tag5.xml"/><Relationship Id="rId1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1.png"/><Relationship Id="rId8" Type="http://schemas.openxmlformats.org/officeDocument/2006/relationships/tags" Target="../tags/tag18.xml"/><Relationship Id="rId7" Type="http://schemas.openxmlformats.org/officeDocument/2006/relationships/image" Target="../media/image40.png"/><Relationship Id="rId6" Type="http://schemas.openxmlformats.org/officeDocument/2006/relationships/tags" Target="../tags/tag17.xml"/><Relationship Id="rId5" Type="http://schemas.openxmlformats.org/officeDocument/2006/relationships/image" Target="../media/image39.png"/><Relationship Id="rId4" Type="http://schemas.openxmlformats.org/officeDocument/2006/relationships/tags" Target="../tags/tag16.xml"/><Relationship Id="rId3" Type="http://schemas.openxmlformats.org/officeDocument/2006/relationships/image" Target="../media/image38.png"/><Relationship Id="rId2" Type="http://schemas.openxmlformats.org/officeDocument/2006/relationships/tags" Target="../tags/tag15.xml"/><Relationship Id="rId16" Type="http://schemas.openxmlformats.org/officeDocument/2006/relationships/slideLayout" Target="../slideLayouts/slideLayout3.xml"/><Relationship Id="rId15" Type="http://schemas.openxmlformats.org/officeDocument/2006/relationships/image" Target="../media/image55.png"/><Relationship Id="rId14" Type="http://schemas.openxmlformats.org/officeDocument/2006/relationships/image" Target="../media/image54.png"/><Relationship Id="rId13" Type="http://schemas.openxmlformats.org/officeDocument/2006/relationships/image" Target="../media/image53.png"/><Relationship Id="rId12" Type="http://schemas.openxmlformats.org/officeDocument/2006/relationships/image" Target="../media/image52.png"/><Relationship Id="rId11" Type="http://schemas.openxmlformats.org/officeDocument/2006/relationships/image" Target="../media/image42.png"/><Relationship Id="rId10" Type="http://schemas.openxmlformats.org/officeDocument/2006/relationships/tags" Target="../tags/tag19.xml"/><Relationship Id="rId1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image" Target="../media/image60.png"/><Relationship Id="rId7" Type="http://schemas.openxmlformats.org/officeDocument/2006/relationships/tags" Target="../tags/tag22.xml"/><Relationship Id="rId6" Type="http://schemas.openxmlformats.org/officeDocument/2006/relationships/image" Target="../media/image59.png"/><Relationship Id="rId5" Type="http://schemas.openxmlformats.org/officeDocument/2006/relationships/tags" Target="../tags/tag21.xml"/><Relationship Id="rId4" Type="http://schemas.openxmlformats.org/officeDocument/2006/relationships/image" Target="../media/image58.png"/><Relationship Id="rId3" Type="http://schemas.openxmlformats.org/officeDocument/2006/relationships/image" Target="../media/image57.png"/><Relationship Id="rId2" Type="http://schemas.openxmlformats.org/officeDocument/2006/relationships/tags" Target="../tags/tag20.xml"/><Relationship Id="rId14" Type="http://schemas.openxmlformats.org/officeDocument/2006/relationships/notesSlide" Target="../notesSlides/notesSlide9.xml"/><Relationship Id="rId13" Type="http://schemas.openxmlformats.org/officeDocument/2006/relationships/slideLayout" Target="../slideLayouts/slideLayout3.xml"/><Relationship Id="rId12" Type="http://schemas.openxmlformats.org/officeDocument/2006/relationships/image" Target="../media/image62.png"/><Relationship Id="rId11" Type="http://schemas.openxmlformats.org/officeDocument/2006/relationships/tags" Target="../tags/tag24.xml"/><Relationship Id="rId10" Type="http://schemas.openxmlformats.org/officeDocument/2006/relationships/image" Target="../media/image61.png"/><Relationship Id="rId1" Type="http://schemas.openxmlformats.org/officeDocument/2006/relationships/image" Target="../media/image56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5.xml"/><Relationship Id="rId4" Type="http://schemas.openxmlformats.org/officeDocument/2006/relationships/image" Target="../media/image66.png"/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image" Target="../media/image6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image" Target="../media/image70.png"/><Relationship Id="rId7" Type="http://schemas.openxmlformats.org/officeDocument/2006/relationships/tags" Target="../tags/tag27.xml"/><Relationship Id="rId6" Type="http://schemas.openxmlformats.org/officeDocument/2006/relationships/image" Target="../media/image69.png"/><Relationship Id="rId5" Type="http://schemas.openxmlformats.org/officeDocument/2006/relationships/tags" Target="../tags/tag26.xml"/><Relationship Id="rId4" Type="http://schemas.openxmlformats.org/officeDocument/2006/relationships/image" Target="../media/image68.png"/><Relationship Id="rId3" Type="http://schemas.openxmlformats.org/officeDocument/2006/relationships/tags" Target="../tags/tag25.xml"/><Relationship Id="rId27" Type="http://schemas.openxmlformats.org/officeDocument/2006/relationships/slideLayout" Target="../slideLayouts/slideLayout15.xml"/><Relationship Id="rId26" Type="http://schemas.openxmlformats.org/officeDocument/2006/relationships/image" Target="../media/image80.png"/><Relationship Id="rId25" Type="http://schemas.openxmlformats.org/officeDocument/2006/relationships/tags" Target="../tags/tag35.xml"/><Relationship Id="rId24" Type="http://schemas.openxmlformats.org/officeDocument/2006/relationships/image" Target="../media/image79.png"/><Relationship Id="rId23" Type="http://schemas.openxmlformats.org/officeDocument/2006/relationships/image" Target="../media/image78.png"/><Relationship Id="rId22" Type="http://schemas.openxmlformats.org/officeDocument/2006/relationships/tags" Target="../tags/tag34.xml"/><Relationship Id="rId21" Type="http://schemas.openxmlformats.org/officeDocument/2006/relationships/image" Target="../media/image77.png"/><Relationship Id="rId20" Type="http://schemas.openxmlformats.org/officeDocument/2006/relationships/tags" Target="../tags/tag33.xml"/><Relationship Id="rId2" Type="http://schemas.openxmlformats.org/officeDocument/2006/relationships/image" Target="../media/image67.png"/><Relationship Id="rId19" Type="http://schemas.openxmlformats.org/officeDocument/2006/relationships/image" Target="../media/image76.png"/><Relationship Id="rId18" Type="http://schemas.openxmlformats.org/officeDocument/2006/relationships/tags" Target="../tags/tag32.xml"/><Relationship Id="rId17" Type="http://schemas.openxmlformats.org/officeDocument/2006/relationships/image" Target="../media/image75.png"/><Relationship Id="rId16" Type="http://schemas.openxmlformats.org/officeDocument/2006/relationships/tags" Target="../tags/tag31.xml"/><Relationship Id="rId15" Type="http://schemas.openxmlformats.org/officeDocument/2006/relationships/image" Target="../media/image74.png"/><Relationship Id="rId14" Type="http://schemas.openxmlformats.org/officeDocument/2006/relationships/tags" Target="../tags/tag30.xml"/><Relationship Id="rId13" Type="http://schemas.openxmlformats.org/officeDocument/2006/relationships/image" Target="../media/image73.png"/><Relationship Id="rId12" Type="http://schemas.openxmlformats.org/officeDocument/2006/relationships/image" Target="../media/image72.png"/><Relationship Id="rId11" Type="http://schemas.openxmlformats.org/officeDocument/2006/relationships/tags" Target="../tags/tag29.xml"/><Relationship Id="rId10" Type="http://schemas.openxmlformats.org/officeDocument/2006/relationships/image" Target="../media/image71.png"/><Relationship Id="rId1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image" Target="../media/image82.png"/><Relationship Id="rId3" Type="http://schemas.openxmlformats.org/officeDocument/2006/relationships/tags" Target="../tags/tag37.xml"/><Relationship Id="rId2" Type="http://schemas.openxmlformats.org/officeDocument/2006/relationships/image" Target="../media/image81.png"/><Relationship Id="rId1" Type="http://schemas.openxmlformats.org/officeDocument/2006/relationships/tags" Target="../tags/tag36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6.png"/><Relationship Id="rId8" Type="http://schemas.openxmlformats.org/officeDocument/2006/relationships/tags" Target="../tags/tag41.xml"/><Relationship Id="rId7" Type="http://schemas.openxmlformats.org/officeDocument/2006/relationships/image" Target="../media/image85.png"/><Relationship Id="rId6" Type="http://schemas.openxmlformats.org/officeDocument/2006/relationships/tags" Target="../tags/tag40.xml"/><Relationship Id="rId5" Type="http://schemas.openxmlformats.org/officeDocument/2006/relationships/image" Target="../media/image84.png"/><Relationship Id="rId4" Type="http://schemas.openxmlformats.org/officeDocument/2006/relationships/tags" Target="../tags/tag39.xml"/><Relationship Id="rId3" Type="http://schemas.openxmlformats.org/officeDocument/2006/relationships/image" Target="../media/image70.png"/><Relationship Id="rId22" Type="http://schemas.openxmlformats.org/officeDocument/2006/relationships/slideLayout" Target="../slideLayouts/slideLayout15.xml"/><Relationship Id="rId21" Type="http://schemas.openxmlformats.org/officeDocument/2006/relationships/image" Target="../media/image92.png"/><Relationship Id="rId20" Type="http://schemas.openxmlformats.org/officeDocument/2006/relationships/tags" Target="../tags/tag47.xml"/><Relationship Id="rId2" Type="http://schemas.openxmlformats.org/officeDocument/2006/relationships/tags" Target="../tags/tag38.xml"/><Relationship Id="rId19" Type="http://schemas.openxmlformats.org/officeDocument/2006/relationships/image" Target="../media/image91.png"/><Relationship Id="rId18" Type="http://schemas.openxmlformats.org/officeDocument/2006/relationships/tags" Target="../tags/tag46.xml"/><Relationship Id="rId17" Type="http://schemas.openxmlformats.org/officeDocument/2006/relationships/image" Target="../media/image90.png"/><Relationship Id="rId16" Type="http://schemas.openxmlformats.org/officeDocument/2006/relationships/tags" Target="../tags/tag45.xml"/><Relationship Id="rId15" Type="http://schemas.openxmlformats.org/officeDocument/2006/relationships/image" Target="../media/image89.png"/><Relationship Id="rId14" Type="http://schemas.openxmlformats.org/officeDocument/2006/relationships/tags" Target="../tags/tag44.xml"/><Relationship Id="rId13" Type="http://schemas.openxmlformats.org/officeDocument/2006/relationships/image" Target="../media/image88.png"/><Relationship Id="rId12" Type="http://schemas.openxmlformats.org/officeDocument/2006/relationships/tags" Target="../tags/tag43.xml"/><Relationship Id="rId11" Type="http://schemas.openxmlformats.org/officeDocument/2006/relationships/image" Target="../media/image87.png"/><Relationship Id="rId10" Type="http://schemas.openxmlformats.org/officeDocument/2006/relationships/tags" Target="../tags/tag42.xml"/><Relationship Id="rId1" Type="http://schemas.openxmlformats.org/officeDocument/2006/relationships/image" Target="../media/image83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image" Target="../media/image82.png"/><Relationship Id="rId3" Type="http://schemas.openxmlformats.org/officeDocument/2006/relationships/tags" Target="../tags/tag49.xml"/><Relationship Id="rId2" Type="http://schemas.openxmlformats.org/officeDocument/2006/relationships/image" Target="../media/image93.png"/><Relationship Id="rId1" Type="http://schemas.openxmlformats.org/officeDocument/2006/relationships/tags" Target="../tags/tag4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image" Target="../media/image43.png"/><Relationship Id="rId7" Type="http://schemas.openxmlformats.org/officeDocument/2006/relationships/tags" Target="../tags/tag53.xml"/><Relationship Id="rId6" Type="http://schemas.openxmlformats.org/officeDocument/2006/relationships/image" Target="../media/image96.png"/><Relationship Id="rId5" Type="http://schemas.openxmlformats.org/officeDocument/2006/relationships/tags" Target="../tags/tag52.xml"/><Relationship Id="rId4" Type="http://schemas.openxmlformats.org/officeDocument/2006/relationships/image" Target="../media/image95.png"/><Relationship Id="rId3" Type="http://schemas.openxmlformats.org/officeDocument/2006/relationships/tags" Target="../tags/tag51.xml"/><Relationship Id="rId21" Type="http://schemas.openxmlformats.org/officeDocument/2006/relationships/notesSlide" Target="../notesSlides/notesSlide11.xml"/><Relationship Id="rId20" Type="http://schemas.openxmlformats.org/officeDocument/2006/relationships/slideLayout" Target="../slideLayouts/slideLayout15.xml"/><Relationship Id="rId2" Type="http://schemas.openxmlformats.org/officeDocument/2006/relationships/image" Target="../media/image94.png"/><Relationship Id="rId19" Type="http://schemas.openxmlformats.org/officeDocument/2006/relationships/image" Target="../media/image101.png"/><Relationship Id="rId18" Type="http://schemas.openxmlformats.org/officeDocument/2006/relationships/tags" Target="../tags/tag58.xml"/><Relationship Id="rId17" Type="http://schemas.openxmlformats.org/officeDocument/2006/relationships/image" Target="../media/image100.png"/><Relationship Id="rId16" Type="http://schemas.openxmlformats.org/officeDocument/2006/relationships/tags" Target="../tags/tag57.xml"/><Relationship Id="rId15" Type="http://schemas.openxmlformats.org/officeDocument/2006/relationships/image" Target="../media/image99.png"/><Relationship Id="rId14" Type="http://schemas.openxmlformats.org/officeDocument/2006/relationships/tags" Target="../tags/tag56.xml"/><Relationship Id="rId13" Type="http://schemas.openxmlformats.org/officeDocument/2006/relationships/image" Target="../media/image58.png"/><Relationship Id="rId12" Type="http://schemas.openxmlformats.org/officeDocument/2006/relationships/image" Target="../media/image98.png"/><Relationship Id="rId11" Type="http://schemas.openxmlformats.org/officeDocument/2006/relationships/tags" Target="../tags/tag55.xml"/><Relationship Id="rId10" Type="http://schemas.openxmlformats.org/officeDocument/2006/relationships/image" Target="../media/image97.png"/><Relationship Id="rId1" Type="http://schemas.openxmlformats.org/officeDocument/2006/relationships/tags" Target="../tags/tag50.xml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58.png"/><Relationship Id="rId8" Type="http://schemas.openxmlformats.org/officeDocument/2006/relationships/image" Target="../media/image104.png"/><Relationship Id="rId7" Type="http://schemas.openxmlformats.org/officeDocument/2006/relationships/image" Target="../media/image103.png"/><Relationship Id="rId6" Type="http://schemas.openxmlformats.org/officeDocument/2006/relationships/tags" Target="../tags/tag62.xml"/><Relationship Id="rId5" Type="http://schemas.openxmlformats.org/officeDocument/2006/relationships/image" Target="../media/image102.png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5" Type="http://schemas.openxmlformats.org/officeDocument/2006/relationships/notesSlide" Target="../notesSlides/notesSlide12.xml"/><Relationship Id="rId24" Type="http://schemas.openxmlformats.org/officeDocument/2006/relationships/slideLayout" Target="../slideLayouts/slideLayout15.xml"/><Relationship Id="rId23" Type="http://schemas.openxmlformats.org/officeDocument/2006/relationships/image" Target="../media/image110.png"/><Relationship Id="rId22" Type="http://schemas.openxmlformats.org/officeDocument/2006/relationships/tags" Target="../tags/tag69.xml"/><Relationship Id="rId21" Type="http://schemas.openxmlformats.org/officeDocument/2006/relationships/image" Target="../media/image109.png"/><Relationship Id="rId20" Type="http://schemas.openxmlformats.org/officeDocument/2006/relationships/tags" Target="../tags/tag68.xml"/><Relationship Id="rId2" Type="http://schemas.openxmlformats.org/officeDocument/2006/relationships/image" Target="../media/image97.png"/><Relationship Id="rId19" Type="http://schemas.openxmlformats.org/officeDocument/2006/relationships/image" Target="../media/image108.png"/><Relationship Id="rId18" Type="http://schemas.openxmlformats.org/officeDocument/2006/relationships/tags" Target="../tags/tag67.xml"/><Relationship Id="rId17" Type="http://schemas.openxmlformats.org/officeDocument/2006/relationships/image" Target="../media/image107.png"/><Relationship Id="rId16" Type="http://schemas.openxmlformats.org/officeDocument/2006/relationships/tags" Target="../tags/tag66.xml"/><Relationship Id="rId15" Type="http://schemas.openxmlformats.org/officeDocument/2006/relationships/image" Target="../media/image106.png"/><Relationship Id="rId14" Type="http://schemas.openxmlformats.org/officeDocument/2006/relationships/tags" Target="../tags/tag65.xml"/><Relationship Id="rId13" Type="http://schemas.openxmlformats.org/officeDocument/2006/relationships/image" Target="../media/image105.png"/><Relationship Id="rId12" Type="http://schemas.openxmlformats.org/officeDocument/2006/relationships/tags" Target="../tags/tag64.xml"/><Relationship Id="rId11" Type="http://schemas.openxmlformats.org/officeDocument/2006/relationships/image" Target="../media/image99.png"/><Relationship Id="rId10" Type="http://schemas.openxmlformats.org/officeDocument/2006/relationships/tags" Target="../tags/tag63.xml"/><Relationship Id="rId1" Type="http://schemas.openxmlformats.org/officeDocument/2006/relationships/tags" Target="../tags/tag59.xml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image" Target="../media/image113.png"/><Relationship Id="rId7" Type="http://schemas.openxmlformats.org/officeDocument/2006/relationships/tags" Target="../tags/tag72.xml"/><Relationship Id="rId6" Type="http://schemas.openxmlformats.org/officeDocument/2006/relationships/image" Target="../media/image112.png"/><Relationship Id="rId5" Type="http://schemas.openxmlformats.org/officeDocument/2006/relationships/tags" Target="../tags/tag71.xml"/><Relationship Id="rId4" Type="http://schemas.openxmlformats.org/officeDocument/2006/relationships/image" Target="../media/image111.png"/><Relationship Id="rId3" Type="http://schemas.openxmlformats.org/officeDocument/2006/relationships/tags" Target="../tags/tag70.xml"/><Relationship Id="rId2" Type="http://schemas.openxmlformats.org/officeDocument/2006/relationships/image" Target="../media/image58.png"/><Relationship Id="rId18" Type="http://schemas.openxmlformats.org/officeDocument/2006/relationships/notesSlide" Target="../notesSlides/notesSlide13.xml"/><Relationship Id="rId17" Type="http://schemas.openxmlformats.org/officeDocument/2006/relationships/slideLayout" Target="../slideLayouts/slideLayout15.xml"/><Relationship Id="rId16" Type="http://schemas.openxmlformats.org/officeDocument/2006/relationships/image" Target="../media/image62.png"/><Relationship Id="rId15" Type="http://schemas.openxmlformats.org/officeDocument/2006/relationships/tags" Target="../tags/tag76.xml"/><Relationship Id="rId14" Type="http://schemas.openxmlformats.org/officeDocument/2006/relationships/image" Target="../media/image115.png"/><Relationship Id="rId13" Type="http://schemas.openxmlformats.org/officeDocument/2006/relationships/tags" Target="../tags/tag75.xml"/><Relationship Id="rId12" Type="http://schemas.openxmlformats.org/officeDocument/2006/relationships/image" Target="../media/image94.png"/><Relationship Id="rId11" Type="http://schemas.openxmlformats.org/officeDocument/2006/relationships/tags" Target="../tags/tag74.xml"/><Relationship Id="rId10" Type="http://schemas.openxmlformats.org/officeDocument/2006/relationships/image" Target="../media/image114.png"/><Relationship Id="rId1" Type="http://schemas.openxmlformats.org/officeDocument/2006/relationships/image" Target="../media/image56.png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image" Target="../media/image119.png"/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image" Target="../media/image116.png"/></Relationships>
</file>

<file path=ppt/slides/_rels/slide3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.xml"/><Relationship Id="rId8" Type="http://schemas.openxmlformats.org/officeDocument/2006/relationships/image" Target="../media/image62.png"/><Relationship Id="rId7" Type="http://schemas.openxmlformats.org/officeDocument/2006/relationships/tags" Target="../tags/tag80.xml"/><Relationship Id="rId6" Type="http://schemas.openxmlformats.org/officeDocument/2006/relationships/image" Target="../media/image122.png"/><Relationship Id="rId5" Type="http://schemas.openxmlformats.org/officeDocument/2006/relationships/tags" Target="../tags/tag79.xml"/><Relationship Id="rId4" Type="http://schemas.openxmlformats.org/officeDocument/2006/relationships/image" Target="../media/image121.png"/><Relationship Id="rId3" Type="http://schemas.openxmlformats.org/officeDocument/2006/relationships/tags" Target="../tags/tag78.xml"/><Relationship Id="rId2" Type="http://schemas.openxmlformats.org/officeDocument/2006/relationships/image" Target="../media/image120.png"/><Relationship Id="rId1" Type="http://schemas.openxmlformats.org/officeDocument/2006/relationships/tags" Target="../tags/tag7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55.png"/><Relationship Id="rId4" Type="http://schemas.openxmlformats.org/officeDocument/2006/relationships/image" Target="../media/image126.png"/><Relationship Id="rId3" Type="http://schemas.openxmlformats.org/officeDocument/2006/relationships/image" Target="../media/image125.png"/><Relationship Id="rId2" Type="http://schemas.openxmlformats.org/officeDocument/2006/relationships/image" Target="../media/image124.png"/><Relationship Id="rId1" Type="http://schemas.openxmlformats.org/officeDocument/2006/relationships/image" Target="../media/image12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2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9290" y="1108710"/>
            <a:ext cx="8520430" cy="2045335"/>
          </a:xfrm>
        </p:spPr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基于隐私保护的分布式计算</a:t>
            </a:r>
            <a:br>
              <a:rPr lang="zh-CN" sz="3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iti SC Medium" panose="02000000000000000000" charset="-122"/>
                <a:ea typeface="Heiti SC Medium" panose="02000000000000000000" charset="-122"/>
                <a:cs typeface="Heiti SC Medium" panose="02000000000000000000" charset="-122"/>
                <a:sym typeface="+mn-ea"/>
              </a:rPr>
            </a:br>
            <a:r>
              <a:rPr lang="en-US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503050405090304" charset="0"/>
                <a:ea typeface="Heiti SC Medium" panose="02000000000000000000" charset="-122"/>
                <a:cs typeface="Times New Roman" panose="02020503050405090304" charset="0"/>
                <a:sym typeface="+mn-ea"/>
              </a:rPr>
              <a:t>Privacy-preserving distributed processing </a:t>
            </a:r>
            <a:br>
              <a:rPr lang="en-US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503050405090304" charset="0"/>
                <a:ea typeface="Heiti SC Medium" panose="02000000000000000000" charset="-122"/>
                <a:cs typeface="Times New Roman" panose="02020503050405090304" charset="0"/>
                <a:sym typeface="+mn-ea"/>
              </a:rPr>
            </a:br>
            <a:r>
              <a:rPr lang="en-US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503050405090304" charset="0"/>
                <a:ea typeface="Heiti SC Medium" panose="02000000000000000000" charset="-122"/>
                <a:cs typeface="Times New Roman" panose="02020503050405090304" charset="0"/>
                <a:sym typeface="+mn-ea"/>
              </a:rPr>
              <a:t>over networks</a:t>
            </a:r>
            <a:r>
              <a:rPr lang="da-DK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503050405090304" charset="0"/>
                <a:cs typeface="Times New Roman" panose="02020503050405090304" charset="0"/>
              </a:rPr>
              <a:t> </a:t>
            </a:r>
            <a:endParaRPr lang="da-DK" sz="3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503050405090304" charset="0"/>
              <a:cs typeface="Times New Roman" panose="0202050305040509030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4" name="Title 1"/>
          <p:cNvSpPr txBox="1"/>
          <p:nvPr/>
        </p:nvSpPr>
        <p:spPr>
          <a:xfrm>
            <a:off x="733755" y="3254477"/>
            <a:ext cx="7676780" cy="22614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2800" b="0" kern="1200" cap="none" baseline="0">
                <a:solidFill>
                  <a:schemeClr val="bg1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defRPr>
            </a:lvl1pPr>
          </a:lstStyle>
          <a:p>
            <a:r>
              <a:rPr lang="zh-CN" sz="2400" dirty="0"/>
              <a:t>李琼秀</a:t>
            </a:r>
            <a:r>
              <a:rPr lang="en-US" altLang="zh-CN" sz="2400" dirty="0"/>
              <a:t>  </a:t>
            </a:r>
            <a:r>
              <a:rPr lang="da-DK" sz="2400" dirty="0"/>
              <a:t> </a:t>
            </a:r>
            <a:br>
              <a:rPr lang="da-DK" sz="2400" dirty="0"/>
            </a:br>
            <a:r>
              <a:rPr lang="da-DK" sz="2400" dirty="0"/>
              <a:t>2021/</a:t>
            </a:r>
            <a:r>
              <a:rPr lang="en-US" altLang="da-DK" sz="2400" dirty="0"/>
              <a:t>11</a:t>
            </a:r>
            <a:r>
              <a:rPr lang="da-DK" sz="2400" dirty="0"/>
              <a:t>/</a:t>
            </a:r>
            <a:r>
              <a:rPr lang="en-US" altLang="da-DK" sz="2400" dirty="0"/>
              <a:t>30</a:t>
            </a:r>
            <a:endParaRPr lang="en-US" altLang="da-DK" sz="2400" dirty="0"/>
          </a:p>
          <a:p>
            <a:r>
              <a:rPr lang="zh-CN" altLang="en-US" sz="2400" dirty="0"/>
              <a:t>华为</a:t>
            </a:r>
            <a:r>
              <a:rPr lang="en-US" altLang="zh-CN" sz="2400" dirty="0"/>
              <a:t>2021</a:t>
            </a:r>
            <a:r>
              <a:rPr lang="zh-CN" altLang="en-US" sz="2400" dirty="0"/>
              <a:t>实验室</a:t>
            </a:r>
            <a:r>
              <a:rPr lang="en-US" altLang="zh-CN" sz="2400" dirty="0"/>
              <a:t>&amp;</a:t>
            </a:r>
            <a:r>
              <a:rPr lang="zh-CN" altLang="en-US" sz="2400" dirty="0"/>
              <a:t>清华大学</a:t>
            </a:r>
            <a:r>
              <a:rPr lang="da-DK" sz="2400" dirty="0"/>
              <a:t>  </a:t>
            </a:r>
            <a:r>
              <a:rPr lang="da-DK" sz="2000" dirty="0"/>
              <a:t>              </a:t>
            </a:r>
            <a:endParaRPr lang="da-DK" sz="2000" dirty="0"/>
          </a:p>
        </p:txBody>
      </p:sp>
      <p:sp>
        <p:nvSpPr>
          <p:cNvPr id="5" name="PB"/>
          <p:cNvSpPr/>
          <p:nvPr/>
        </p:nvSpPr>
        <p:spPr>
          <a:xfrm>
            <a:off x="0" y="6705600"/>
            <a:ext cx="223024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 perception of privacy-sensitive data </a:t>
            </a:r>
            <a:endParaRPr lang="da-DK" sz="1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57" y="1963049"/>
            <a:ext cx="1905000" cy="1905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374" y="1963049"/>
            <a:ext cx="1741539" cy="174153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661" y="1963049"/>
            <a:ext cx="1905000" cy="1905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222850" y="3868049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Identity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00465" y="3868049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Address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02774" y="3786319"/>
            <a:ext cx="1589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Health record 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2230244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/>
          <p:nvPr/>
        </p:nvSpPr>
        <p:spPr>
          <a:xfrm>
            <a:off x="2261233" y="5088464"/>
            <a:ext cx="4974454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3200" b="0" kern="1200" baseline="0">
                <a:solidFill>
                  <a:schemeClr val="tx1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defRPr>
            </a:lvl1pPr>
          </a:lstStyle>
          <a:p>
            <a:r>
              <a:rPr lang="da-DK" sz="2000" dirty="0" err="1"/>
              <a:t>Privacy</a:t>
            </a:r>
            <a:r>
              <a:rPr lang="da-DK" sz="2000" dirty="0"/>
              <a:t> </a:t>
            </a:r>
            <a:r>
              <a:rPr lang="da-DK" sz="2000" dirty="0" err="1"/>
              <a:t>issue</a:t>
            </a:r>
            <a:r>
              <a:rPr lang="da-DK" sz="2000" dirty="0"/>
              <a:t> in smart meters </a:t>
            </a:r>
            <a:r>
              <a:rPr lang="da-DK" sz="1800" dirty="0">
                <a:solidFill>
                  <a:srgbClr val="002060"/>
                </a:solidFill>
              </a:rPr>
              <a:t>[</a:t>
            </a:r>
            <a:r>
              <a:rPr lang="en-US" sz="1800" dirty="0" err="1">
                <a:solidFill>
                  <a:srgbClr val="002060"/>
                </a:solidFill>
              </a:rPr>
              <a:t>Giaconi</a:t>
            </a:r>
            <a:r>
              <a:rPr lang="en-US" sz="1800" dirty="0">
                <a:solidFill>
                  <a:srgbClr val="002060"/>
                </a:solidFill>
              </a:rPr>
              <a:t>, 2018</a:t>
            </a:r>
            <a:r>
              <a:rPr lang="da-DK" sz="1800" dirty="0">
                <a:solidFill>
                  <a:srgbClr val="002060"/>
                </a:solidFill>
              </a:rPr>
              <a:t>]</a:t>
            </a:r>
            <a:endParaRPr lang="da-DK" sz="18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171" y="325159"/>
            <a:ext cx="8229600" cy="548640"/>
          </a:xfrm>
        </p:spPr>
        <p:txBody>
          <a:bodyPr>
            <a:normAutofit/>
          </a:bodyPr>
          <a:lstStyle/>
          <a:p>
            <a:r>
              <a:rPr lang="en-US" sz="2900" dirty="0">
                <a:ea typeface="Cambria" panose="02040503050406030204" pitchFamily="18" charset="0"/>
              </a:rPr>
              <a:t>However  ….</a:t>
            </a:r>
            <a:endParaRPr lang="da-DK" sz="2900" dirty="0">
              <a:ea typeface="Cambria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8389" y="1266442"/>
            <a:ext cx="6256193" cy="35432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389" y="1000037"/>
            <a:ext cx="6188593" cy="419700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25896" y="1000037"/>
            <a:ext cx="6734989" cy="4677835"/>
          </a:xfrm>
          <a:prstGeom prst="rect">
            <a:avLst/>
          </a:prstGeom>
          <a:solidFill>
            <a:schemeClr val="bg2">
              <a:alpha val="87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" name="Rectangle 8"/>
          <p:cNvSpPr/>
          <p:nvPr/>
        </p:nvSpPr>
        <p:spPr>
          <a:xfrm>
            <a:off x="2117169" y="2013042"/>
            <a:ext cx="4391032" cy="1010017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No real separation between your data and your identity </a:t>
            </a:r>
            <a:r>
              <a:rPr lang="en-US" dirty="0">
                <a:solidFill>
                  <a:srgbClr val="00206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[</a:t>
            </a:r>
            <a:r>
              <a:rPr lang="en-US" dirty="0" err="1">
                <a:solidFill>
                  <a:srgbClr val="00206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Sarwate</a:t>
            </a:r>
            <a:r>
              <a:rPr lang="en-US" dirty="0">
                <a:solidFill>
                  <a:srgbClr val="00206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2013].</a:t>
            </a:r>
            <a:endParaRPr lang="en-US" sz="2000" dirty="0">
              <a:solidFill>
                <a:srgbClr val="002060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694085" y="6193879"/>
            <a:ext cx="2133600" cy="365125"/>
          </a:xfrm>
        </p:spPr>
        <p:txBody>
          <a:bodyPr/>
          <a:lstStyle/>
          <a:p>
            <a:fld id="{C55CEF2E-6799-4E8C-A9FD-EA0CF6D58CBC}" type="slidenum">
              <a:rPr lang="en-US" smtClean="0"/>
            </a:fld>
            <a:endParaRPr lang="en-US" dirty="0"/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2453268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distributed?</a:t>
            </a:r>
            <a:endParaRPr lang="da-DK" dirty="0"/>
          </a:p>
        </p:txBody>
      </p:sp>
      <p:grpSp>
        <p:nvGrpSpPr>
          <p:cNvPr id="5" name="Group 4"/>
          <p:cNvGrpSpPr/>
          <p:nvPr/>
        </p:nvGrpSpPr>
        <p:grpSpPr>
          <a:xfrm>
            <a:off x="345409" y="2082158"/>
            <a:ext cx="3372774" cy="2434599"/>
            <a:chOff x="200391" y="2103668"/>
            <a:chExt cx="3372774" cy="2434599"/>
          </a:xfrm>
        </p:grpSpPr>
        <p:grpSp>
          <p:nvGrpSpPr>
            <p:cNvPr id="6" name="Group 5"/>
            <p:cNvGrpSpPr/>
            <p:nvPr/>
          </p:nvGrpSpPr>
          <p:grpSpPr>
            <a:xfrm>
              <a:off x="463744" y="2123005"/>
              <a:ext cx="3109421" cy="2415262"/>
              <a:chOff x="349444" y="2177147"/>
              <a:chExt cx="3109421" cy="2415262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899473" y="4200565"/>
                <a:ext cx="592210" cy="391844"/>
                <a:chOff x="919708" y="4312659"/>
                <a:chExt cx="592210" cy="391844"/>
              </a:xfrm>
            </p:grpSpPr>
            <p:pic>
              <p:nvPicPr>
                <p:cNvPr id="34" name="Picture 33"/>
                <p:cNvPicPr>
                  <a:picLocks noChangeAspect="1"/>
                </p:cNvPicPr>
                <p:nvPr/>
              </p:nvPicPr>
              <p:blipFill>
                <a:blip r:embed="rId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9708" y="4312659"/>
                  <a:ext cx="360000" cy="360000"/>
                </a:xfrm>
                <a:prstGeom prst="rect">
                  <a:avLst/>
                </a:prstGeom>
              </p:spPr>
            </p:pic>
            <p:pic>
              <p:nvPicPr>
                <p:cNvPr id="35" name="Picture 34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151918" y="4344503"/>
                  <a:ext cx="360000" cy="360000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oup 13"/>
              <p:cNvGrpSpPr/>
              <p:nvPr/>
            </p:nvGrpSpPr>
            <p:grpSpPr>
              <a:xfrm>
                <a:off x="1903893" y="4216487"/>
                <a:ext cx="632278" cy="360000"/>
                <a:chOff x="2293912" y="4789924"/>
                <a:chExt cx="632278" cy="360000"/>
              </a:xfrm>
            </p:grpSpPr>
            <p:pic>
              <p:nvPicPr>
                <p:cNvPr id="32" name="Picture 31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93912" y="4789924"/>
                  <a:ext cx="360000" cy="360000"/>
                </a:xfrm>
                <a:prstGeom prst="rect">
                  <a:avLst/>
                </a:prstGeom>
              </p:spPr>
            </p:pic>
            <p:pic>
              <p:nvPicPr>
                <p:cNvPr id="33" name="Picture 32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2566190" y="4789924"/>
                  <a:ext cx="360000" cy="360000"/>
                </a:xfrm>
                <a:prstGeom prst="rect">
                  <a:avLst/>
                </a:prstGeom>
              </p:spPr>
            </p:pic>
          </p:grpSp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393305" y="2905165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349444" y="3661751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3098865" y="29370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3098865" y="3661751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247788" y="219306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2312310" y="2177147"/>
                <a:ext cx="360000" cy="360000"/>
              </a:xfrm>
              <a:prstGeom prst="rect">
                <a:avLst/>
              </a:prstGeom>
            </p:spPr>
          </p:pic>
          <p:grpSp>
            <p:nvGrpSpPr>
              <p:cNvPr id="21" name="Group 20"/>
              <p:cNvGrpSpPr/>
              <p:nvPr/>
            </p:nvGrpSpPr>
            <p:grpSpPr>
              <a:xfrm>
                <a:off x="1396470" y="3019202"/>
                <a:ext cx="678011" cy="529103"/>
                <a:chOff x="1396470" y="3019202"/>
                <a:chExt cx="678011" cy="529103"/>
              </a:xfrm>
            </p:grpSpPr>
            <p:pic>
              <p:nvPicPr>
                <p:cNvPr id="30" name="Picture 29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96470" y="3019202"/>
                  <a:ext cx="568785" cy="529103"/>
                </a:xfrm>
                <a:prstGeom prst="rect">
                  <a:avLst/>
                </a:prstGeom>
              </p:spPr>
            </p:pic>
            <p:sp>
              <p:nvSpPr>
                <p:cNvPr id="31" name="TextBox 30"/>
                <p:cNvSpPr txBox="1"/>
                <p:nvPr/>
              </p:nvSpPr>
              <p:spPr>
                <a:xfrm>
                  <a:off x="1410027" y="3046491"/>
                  <a:ext cx="66445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a-DK" altLang="zh-CN" sz="900">
                      <a:latin typeface="times" panose="02020603050405020304" pitchFamily="18" charset="0"/>
                      <a:cs typeface="times" panose="02020603050405020304" pitchFamily="18" charset="0"/>
                    </a:rPr>
                    <a:t>Authority</a:t>
                  </a:r>
                  <a:endParaRPr lang="da-DK" sz="900">
                    <a:latin typeface="times" panose="02020603050405020304" pitchFamily="18" charset="0"/>
                    <a:cs typeface="times" panose="02020603050405020304" pitchFamily="18" charset="0"/>
                  </a:endParaRPr>
                </a:p>
              </p:txBody>
            </p:sp>
          </p:grpSp>
          <p:cxnSp>
            <p:nvCxnSpPr>
              <p:cNvPr id="22" name="Straight Arrow Connector 21"/>
              <p:cNvCxnSpPr>
                <a:stCxn id="32" idx="0"/>
              </p:cNvCxnSpPr>
              <p:nvPr/>
            </p:nvCxnSpPr>
            <p:spPr>
              <a:xfrm flipH="1" flipV="1">
                <a:off x="1528195" y="3384216"/>
                <a:ext cx="555698" cy="832271"/>
              </a:xfrm>
              <a:prstGeom prst="straightConnector1">
                <a:avLst/>
              </a:prstGeom>
              <a:ln w="635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>
                <a:stCxn id="34" idx="0"/>
              </p:cNvCxnSpPr>
              <p:nvPr/>
            </p:nvCxnSpPr>
            <p:spPr>
              <a:xfrm flipV="1">
                <a:off x="1079473" y="3472547"/>
                <a:ext cx="430249" cy="728018"/>
              </a:xfrm>
              <a:prstGeom prst="straightConnector1">
                <a:avLst/>
              </a:prstGeom>
              <a:ln w="635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>
                <a:stCxn id="16" idx="1"/>
                <a:endCxn id="30" idx="1"/>
              </p:cNvCxnSpPr>
              <p:nvPr/>
            </p:nvCxnSpPr>
            <p:spPr>
              <a:xfrm flipV="1">
                <a:off x="709444" y="3283754"/>
                <a:ext cx="687026" cy="557997"/>
              </a:xfrm>
              <a:prstGeom prst="straightConnector1">
                <a:avLst/>
              </a:prstGeom>
              <a:ln w="635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>
                <a:off x="717677" y="3042210"/>
                <a:ext cx="680951" cy="211844"/>
              </a:xfrm>
              <a:prstGeom prst="straightConnector1">
                <a:avLst/>
              </a:prstGeom>
              <a:ln w="635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>
                <a:endCxn id="30" idx="3"/>
              </p:cNvCxnSpPr>
              <p:nvPr/>
            </p:nvCxnSpPr>
            <p:spPr>
              <a:xfrm flipH="1" flipV="1">
                <a:off x="1965255" y="3283754"/>
                <a:ext cx="787826" cy="567034"/>
              </a:xfrm>
              <a:prstGeom prst="straightConnector1">
                <a:avLst/>
              </a:prstGeom>
              <a:ln w="635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>
                <a:endCxn id="30" idx="3"/>
              </p:cNvCxnSpPr>
              <p:nvPr/>
            </p:nvCxnSpPr>
            <p:spPr>
              <a:xfrm flipH="1">
                <a:off x="1965255" y="3094200"/>
                <a:ext cx="827894" cy="189554"/>
              </a:xfrm>
              <a:prstGeom prst="straightConnector1">
                <a:avLst/>
              </a:prstGeom>
              <a:ln w="635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>
                <a:off x="1191126" y="2521225"/>
                <a:ext cx="438369" cy="480184"/>
              </a:xfrm>
              <a:prstGeom prst="straightConnector1">
                <a:avLst/>
              </a:prstGeom>
              <a:ln w="635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flipH="1">
                <a:off x="1629495" y="2537147"/>
                <a:ext cx="590537" cy="464262"/>
              </a:xfrm>
              <a:prstGeom prst="straightConnector1">
                <a:avLst/>
              </a:prstGeom>
              <a:ln w="635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2217" y="3601691"/>
              <a:ext cx="360000" cy="360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9811" y="2866945"/>
              <a:ext cx="360000" cy="360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8798" y="2103668"/>
              <a:ext cx="360000" cy="360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5983" y="2114247"/>
              <a:ext cx="360000" cy="3600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391" y="2835101"/>
              <a:ext cx="360000" cy="3600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391" y="3601691"/>
              <a:ext cx="360000" cy="360000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4772677" y="2128169"/>
            <a:ext cx="3372774" cy="1888621"/>
            <a:chOff x="4613772" y="2114247"/>
            <a:chExt cx="3372774" cy="1888621"/>
          </a:xfrm>
        </p:grpSpPr>
        <p:grpSp>
          <p:nvGrpSpPr>
            <p:cNvPr id="37" name="Group 36"/>
            <p:cNvGrpSpPr/>
            <p:nvPr/>
          </p:nvGrpSpPr>
          <p:grpSpPr>
            <a:xfrm>
              <a:off x="5591516" y="3211023"/>
              <a:ext cx="592210" cy="391844"/>
              <a:chOff x="919708" y="4312659"/>
              <a:chExt cx="592210" cy="391844"/>
            </a:xfrm>
          </p:grpSpPr>
          <p:pic>
            <p:nvPicPr>
              <p:cNvPr id="64" name="Picture 63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9708" y="431265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65" name="Picture 6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151918" y="4344503"/>
                <a:ext cx="360000" cy="360000"/>
              </a:xfrm>
              <a:prstGeom prst="rect">
                <a:avLst/>
              </a:prstGeom>
            </p:spPr>
          </p:pic>
        </p:grpSp>
        <p:grpSp>
          <p:nvGrpSpPr>
            <p:cNvPr id="38" name="Group 37"/>
            <p:cNvGrpSpPr/>
            <p:nvPr/>
          </p:nvGrpSpPr>
          <p:grpSpPr>
            <a:xfrm>
              <a:off x="6448122" y="3453531"/>
              <a:ext cx="632278" cy="360000"/>
              <a:chOff x="2293912" y="4789924"/>
              <a:chExt cx="632278" cy="360000"/>
            </a:xfrm>
          </p:grpSpPr>
          <p:pic>
            <p:nvPicPr>
              <p:cNvPr id="62" name="Picture 6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93912" y="4789924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63" name="Picture 6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2566190" y="4789924"/>
                <a:ext cx="360000" cy="360000"/>
              </a:xfrm>
              <a:prstGeom prst="rect">
                <a:avLst/>
              </a:prstGeom>
            </p:spPr>
          </p:pic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920986" y="2886282"/>
              <a:ext cx="360000" cy="360000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877125" y="3642868"/>
              <a:ext cx="360000" cy="360000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26546" y="2918126"/>
              <a:ext cx="360000" cy="360000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26546" y="3642868"/>
              <a:ext cx="360000" cy="360000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839991" y="2158264"/>
              <a:ext cx="360000" cy="360000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55598" y="3636950"/>
              <a:ext cx="360000" cy="360000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3192" y="2902204"/>
              <a:ext cx="360000" cy="360000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2179" y="2138927"/>
              <a:ext cx="360000" cy="360000"/>
            </a:xfrm>
            <a:prstGeom prst="rect">
              <a:avLst/>
            </a:prstGeom>
          </p:spPr>
        </p:pic>
        <p:grpSp>
          <p:nvGrpSpPr>
            <p:cNvPr id="47" name="Group 46"/>
            <p:cNvGrpSpPr/>
            <p:nvPr/>
          </p:nvGrpSpPr>
          <p:grpSpPr>
            <a:xfrm>
              <a:off x="5457657" y="2114247"/>
              <a:ext cx="669934" cy="393858"/>
              <a:chOff x="5479364" y="2149506"/>
              <a:chExt cx="669934" cy="393858"/>
            </a:xfrm>
          </p:grpSpPr>
          <p:pic>
            <p:nvPicPr>
              <p:cNvPr id="60" name="Picture 59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5789298" y="2183364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61" name="Picture 60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79364" y="2149506"/>
                <a:ext cx="360000" cy="360000"/>
              </a:xfrm>
              <a:prstGeom prst="rect">
                <a:avLst/>
              </a:prstGeom>
            </p:spPr>
          </p:pic>
        </p:grpSp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3772" y="2870360"/>
              <a:ext cx="360000" cy="360000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3772" y="3636950"/>
              <a:ext cx="360000" cy="360000"/>
            </a:xfrm>
            <a:prstGeom prst="rect">
              <a:avLst/>
            </a:prstGeom>
          </p:spPr>
        </p:pic>
        <p:cxnSp>
          <p:nvCxnSpPr>
            <p:cNvPr id="50" name="Straight Connector 49"/>
            <p:cNvCxnSpPr>
              <a:stCxn id="61" idx="1"/>
              <a:endCxn id="48" idx="0"/>
            </p:cNvCxnSpPr>
            <p:nvPr/>
          </p:nvCxnSpPr>
          <p:spPr>
            <a:xfrm flipH="1">
              <a:off x="4793772" y="2294247"/>
              <a:ext cx="663885" cy="576113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6832113" y="2462984"/>
              <a:ext cx="703485" cy="671851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endCxn id="46" idx="1"/>
            </p:cNvCxnSpPr>
            <p:nvPr/>
          </p:nvCxnSpPr>
          <p:spPr>
            <a:xfrm>
              <a:off x="5633200" y="2294247"/>
              <a:ext cx="888979" cy="24680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49" idx="3"/>
            </p:cNvCxnSpPr>
            <p:nvPr/>
          </p:nvCxnSpPr>
          <p:spPr>
            <a:xfrm flipV="1">
              <a:off x="4973772" y="3441985"/>
              <a:ext cx="754756" cy="374965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61" idx="2"/>
              <a:endCxn id="64" idx="0"/>
            </p:cNvCxnSpPr>
            <p:nvPr/>
          </p:nvCxnSpPr>
          <p:spPr>
            <a:xfrm>
              <a:off x="5637657" y="2474247"/>
              <a:ext cx="133859" cy="736776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48" idx="2"/>
              <a:endCxn id="49" idx="0"/>
            </p:cNvCxnSpPr>
            <p:nvPr/>
          </p:nvCxnSpPr>
          <p:spPr>
            <a:xfrm>
              <a:off x="4793772" y="3230360"/>
              <a:ext cx="0" cy="406590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45" idx="2"/>
              <a:endCxn id="44" idx="0"/>
            </p:cNvCxnSpPr>
            <p:nvPr/>
          </p:nvCxnSpPr>
          <p:spPr>
            <a:xfrm flipH="1">
              <a:off x="7535598" y="3262204"/>
              <a:ext cx="47594" cy="374746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6654585" y="3698465"/>
              <a:ext cx="837659" cy="171116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65" idx="3"/>
            </p:cNvCxnSpPr>
            <p:nvPr/>
          </p:nvCxnSpPr>
          <p:spPr>
            <a:xfrm>
              <a:off x="5823726" y="3422867"/>
              <a:ext cx="804396" cy="214083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6628122" y="3134835"/>
              <a:ext cx="907476" cy="502115"/>
            </a:xfrm>
            <a:prstGeom prst="line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/>
          <p:cNvSpPr txBox="1"/>
          <p:nvPr/>
        </p:nvSpPr>
        <p:spPr>
          <a:xfrm>
            <a:off x="4932218" y="4720729"/>
            <a:ext cx="37096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J"/>
            </a:pP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No </a:t>
            </a: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depen</a:t>
            </a:r>
            <a:r>
              <a:rPr lang="da-DK" altLang="zh-CN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d</a:t>
            </a: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ency</a:t>
            </a: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 on </a:t>
            </a: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any</a:t>
            </a: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 single party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J"/>
            </a:pP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More </a:t>
            </a: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flexible</a:t>
            </a: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 system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J"/>
            </a:pP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Robust to </a:t>
            </a: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malicious</a:t>
            </a: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attack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18179" y="4850612"/>
            <a:ext cx="3440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503050405090304" charset="0"/>
                <a:cs typeface="Times New Roman" panose="02020503050405090304" charset="0"/>
                <a:sym typeface="Wingdings" panose="05000000000000000000" pitchFamily="2" charset="2"/>
              </a:rPr>
              <a:t> Totally </a:t>
            </a:r>
            <a:r>
              <a:rPr lang="da-DK" sz="1600" dirty="0">
                <a:latin typeface="Times New Roman" panose="02020503050405090304" charset="0"/>
                <a:cs typeface="Times New Roman" panose="02020503050405090304" charset="0"/>
                <a:sym typeface="Wingdings" panose="05000000000000000000" pitchFamily="2" charset="2"/>
              </a:rPr>
              <a:t>d</a:t>
            </a:r>
            <a:r>
              <a:rPr lang="da-DK" sz="1600" dirty="0">
                <a:latin typeface="Times New Roman" panose="02020503050405090304" charset="0"/>
                <a:cs typeface="Times New Roman" panose="02020503050405090304" charset="0"/>
              </a:rPr>
              <a:t>ependent on the </a:t>
            </a:r>
            <a:r>
              <a:rPr lang="da-DK" sz="1600" dirty="0" err="1">
                <a:latin typeface="Times New Roman" panose="02020503050405090304" charset="0"/>
                <a:cs typeface="Times New Roman" panose="02020503050405090304" charset="0"/>
              </a:rPr>
              <a:t>authority</a:t>
            </a:r>
            <a:r>
              <a:rPr lang="da-DK" sz="1600" dirty="0">
                <a:latin typeface="Times New Roman" panose="02020503050405090304" charset="0"/>
                <a:cs typeface="Times New Roman" panose="02020503050405090304" charset="0"/>
              </a:rPr>
              <a:t> </a:t>
            </a:r>
            <a:endParaRPr lang="da-DK" sz="1600" dirty="0">
              <a:latin typeface="Times New Roman" panose="02020503050405090304" charset="0"/>
              <a:cs typeface="Times New Roman" panose="02020503050405090304" charset="0"/>
            </a:endParaRPr>
          </a:p>
          <a:p>
            <a:r>
              <a:rPr lang="en-US" sz="1600" dirty="0">
                <a:latin typeface="Times New Roman" panose="02020503050405090304" charset="0"/>
                <a:cs typeface="Times New Roman" panose="02020503050405090304" charset="0"/>
                <a:sym typeface="Wingdings" panose="05000000000000000000" pitchFamily="2" charset="2"/>
              </a:rPr>
              <a:t> </a:t>
            </a:r>
            <a:r>
              <a:rPr lang="da-DK" sz="1600" dirty="0">
                <a:latin typeface="Times New Roman" panose="02020503050405090304" charset="0"/>
                <a:cs typeface="Times New Roman" panose="02020503050405090304" charset="0"/>
              </a:rPr>
              <a:t>Vulnerable to </a:t>
            </a:r>
            <a:r>
              <a:rPr lang="da-DK" sz="1600" dirty="0" err="1">
                <a:latin typeface="Times New Roman" panose="02020503050405090304" charset="0"/>
                <a:cs typeface="Times New Roman" panose="02020503050405090304" charset="0"/>
              </a:rPr>
              <a:t>malicious</a:t>
            </a:r>
            <a:r>
              <a:rPr lang="da-DK" sz="1600" dirty="0">
                <a:latin typeface="Times New Roman" panose="02020503050405090304" charset="0"/>
                <a:cs typeface="Times New Roman" panose="02020503050405090304" charset="0"/>
              </a:rPr>
              <a:t> </a:t>
            </a:r>
            <a:r>
              <a:rPr lang="da-DK" sz="1600" dirty="0" err="1">
                <a:latin typeface="Times New Roman" panose="02020503050405090304" charset="0"/>
                <a:cs typeface="Times New Roman" panose="02020503050405090304" charset="0"/>
              </a:rPr>
              <a:t>attack</a:t>
            </a:r>
            <a:r>
              <a:rPr lang="da-DK" sz="1600" dirty="0">
                <a:latin typeface="Times New Roman" panose="02020503050405090304" charset="0"/>
                <a:cs typeface="Times New Roman" panose="02020503050405090304" charset="0"/>
              </a:rPr>
              <a:t> </a:t>
            </a:r>
            <a:endParaRPr lang="da-DK" sz="1600" dirty="0">
              <a:latin typeface="Times New Roman" panose="02020503050405090304" charset="0"/>
              <a:cs typeface="Times New Roman" panose="0202050305040509030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68" name="Title 1"/>
          <p:cNvSpPr txBox="1"/>
          <p:nvPr/>
        </p:nvSpPr>
        <p:spPr>
          <a:xfrm>
            <a:off x="530325" y="1054239"/>
            <a:ext cx="82296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3200" b="0" kern="1200" baseline="0">
                <a:solidFill>
                  <a:schemeClr val="tx1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defRPr>
            </a:lvl1pPr>
          </a:lstStyle>
          <a:p>
            <a:r>
              <a:rPr lang="en-US" sz="2000" dirty="0"/>
              <a:t>Centralized system v</a:t>
            </a:r>
            <a:r>
              <a:rPr lang="da-DK" sz="2000" dirty="0"/>
              <a:t>.</a:t>
            </a:r>
            <a:r>
              <a:rPr lang="en-US" sz="2000" dirty="0"/>
              <a:t>s. Distributed system </a:t>
            </a:r>
            <a:endParaRPr lang="da-DK" sz="2000" dirty="0"/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2676293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3" name="Rectangle 2"/>
          <p:cNvSpPr/>
          <p:nvPr/>
        </p:nvSpPr>
        <p:spPr>
          <a:xfrm>
            <a:off x="299885" y="359996"/>
            <a:ext cx="8627806" cy="538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2900" dirty="0">
                <a:latin typeface="times" panose="02020603050405020304" pitchFamily="18" charset="0"/>
                <a:cs typeface="times" panose="02020603050405020304" pitchFamily="18" charset="0"/>
              </a:rPr>
              <a:t>Privacy-preserving distributed processing </a:t>
            </a:r>
            <a:endParaRPr lang="da-DK" sz="29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67547" y="5563656"/>
            <a:ext cx="8091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>
                <a:latin typeface="times" panose="02020603050405020304" pitchFamily="18" charset="0"/>
                <a:cs typeface="times" panose="02020603050405020304" pitchFamily="18" charset="0"/>
              </a:rPr>
              <a:t>https://www.kaspersky.com/about/policy-blog/industrial-cybersecurity/security-of-internet-of-things-iot</a:t>
            </a:r>
            <a:endParaRPr lang="da-DK" sz="12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92627" y="3790345"/>
            <a:ext cx="1925894" cy="416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dirty="0"/>
          </a:p>
        </p:txBody>
      </p:sp>
      <p:grpSp>
        <p:nvGrpSpPr>
          <p:cNvPr id="4" name="Group 3"/>
          <p:cNvGrpSpPr/>
          <p:nvPr/>
        </p:nvGrpSpPr>
        <p:grpSpPr>
          <a:xfrm>
            <a:off x="2877661" y="2086317"/>
            <a:ext cx="2268263" cy="2042918"/>
            <a:chOff x="6418537" y="1912310"/>
            <a:chExt cx="2268263" cy="2042918"/>
          </a:xfrm>
        </p:grpSpPr>
        <p:grpSp>
          <p:nvGrpSpPr>
            <p:cNvPr id="31" name="Group 30"/>
            <p:cNvGrpSpPr/>
            <p:nvPr/>
          </p:nvGrpSpPr>
          <p:grpSpPr>
            <a:xfrm>
              <a:off x="6418537" y="1912310"/>
              <a:ext cx="2268263" cy="1644743"/>
              <a:chOff x="4891149" y="1966268"/>
              <a:chExt cx="2920823" cy="1984019"/>
            </a:xfrm>
          </p:grpSpPr>
          <p:grpSp>
            <p:nvGrpSpPr>
              <p:cNvPr id="30" name="Group 29"/>
              <p:cNvGrpSpPr/>
              <p:nvPr/>
            </p:nvGrpSpPr>
            <p:grpSpPr>
              <a:xfrm>
                <a:off x="4891149" y="1966268"/>
                <a:ext cx="2920823" cy="1984019"/>
                <a:chOff x="4981146" y="1952077"/>
                <a:chExt cx="3212694" cy="2102874"/>
              </a:xfrm>
            </p:grpSpPr>
            <p:pic>
              <p:nvPicPr>
                <p:cNvPr id="25" name="Picture 24"/>
                <p:cNvPicPr>
                  <a:picLocks noChangeAspect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81146" y="1952077"/>
                  <a:ext cx="2102874" cy="2102874"/>
                </a:xfrm>
                <a:prstGeom prst="rect">
                  <a:avLst/>
                </a:prstGeom>
              </p:spPr>
            </p:pic>
            <p:pic>
              <p:nvPicPr>
                <p:cNvPr id="26" name="Picture 25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029267" y="2450687"/>
                  <a:ext cx="1164573" cy="1124835"/>
                </a:xfrm>
                <a:prstGeom prst="rect">
                  <a:avLst/>
                </a:prstGeom>
              </p:spPr>
            </p:pic>
          </p:grpSp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36852" y="2698747"/>
                <a:ext cx="346883" cy="346882"/>
              </a:xfrm>
              <a:prstGeom prst="rect">
                <a:avLst/>
              </a:prstGeom>
            </p:spPr>
          </p:pic>
        </p:grpSp>
        <p:sp>
          <p:nvSpPr>
            <p:cNvPr id="32" name="TextBox 31"/>
            <p:cNvSpPr txBox="1"/>
            <p:nvPr/>
          </p:nvSpPr>
          <p:spPr>
            <a:xfrm>
              <a:off x="6730164" y="3585896"/>
              <a:ext cx="18545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" panose="02020603050405020304" pitchFamily="18" charset="0"/>
                  <a:cs typeface="times" panose="02020603050405020304" pitchFamily="18" charset="0"/>
                </a:rPr>
                <a:t>Contact tracing</a:t>
              </a:r>
              <a:endParaRPr lang="da-DK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58682" y="1892929"/>
            <a:ext cx="3280781" cy="2265852"/>
            <a:chOff x="566639" y="1766120"/>
            <a:chExt cx="3280781" cy="2265852"/>
          </a:xfrm>
        </p:grpSpPr>
        <p:sp>
          <p:nvSpPr>
            <p:cNvPr id="29" name="TextBox 28"/>
            <p:cNvSpPr txBox="1"/>
            <p:nvPr/>
          </p:nvSpPr>
          <p:spPr>
            <a:xfrm>
              <a:off x="1123748" y="3663672"/>
              <a:ext cx="272367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" panose="02020603050405020304" pitchFamily="18" charset="0"/>
                  <a:cs typeface="times" panose="02020603050405020304" pitchFamily="18" charset="0"/>
                </a:rPr>
                <a:t>Health care </a:t>
              </a:r>
              <a:endParaRPr lang="da-DK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566639" y="1766120"/>
              <a:ext cx="2205435" cy="1818785"/>
              <a:chOff x="763078" y="1986709"/>
              <a:chExt cx="2205435" cy="1818785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37990" y="1986709"/>
                <a:ext cx="1062198" cy="1062198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74226" y="2811207"/>
                <a:ext cx="994287" cy="994287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3078" y="2969409"/>
                <a:ext cx="756974" cy="756974"/>
              </a:xfrm>
              <a:prstGeom prst="rect">
                <a:avLst/>
              </a:prstGeom>
            </p:spPr>
          </p:pic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63952" y="2969409"/>
                <a:ext cx="410274" cy="410274"/>
              </a:xfrm>
              <a:prstGeom prst="rect">
                <a:avLst/>
              </a:prstGeom>
            </p:spPr>
          </p:pic>
        </p:grp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3440" y="2175742"/>
            <a:ext cx="2995892" cy="164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31"/>
          <p:cNvSpPr txBox="1"/>
          <p:nvPr/>
        </p:nvSpPr>
        <p:spPr>
          <a:xfrm>
            <a:off x="5568105" y="3779749"/>
            <a:ext cx="3357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IOT&amp; wireless sensor networks 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4" name="Rectangle 2"/>
          <p:cNvSpPr/>
          <p:nvPr/>
        </p:nvSpPr>
        <p:spPr>
          <a:xfrm>
            <a:off x="299885" y="1065921"/>
            <a:ext cx="86278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2400" dirty="0">
                <a:latin typeface="times" panose="02020603050405020304" pitchFamily="18" charset="0"/>
                <a:cs typeface="times" panose="02020603050405020304" pitchFamily="18" charset="0"/>
              </a:rPr>
              <a:t>Applications</a:t>
            </a:r>
            <a:endParaRPr lang="da-DK" sz="2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7" name="PB"/>
          <p:cNvSpPr/>
          <p:nvPr/>
        </p:nvSpPr>
        <p:spPr>
          <a:xfrm>
            <a:off x="0" y="6705600"/>
            <a:ext cx="2899317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da-DK" dirty="0"/>
              <a:t>Important distinction </a:t>
            </a:r>
            <a:endParaRPr lang="da-DK" dirty="0"/>
          </a:p>
        </p:txBody>
      </p:sp>
      <p:pic>
        <p:nvPicPr>
          <p:cNvPr id="5" name="Picture 4" descr="Image result for alice and bob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663" y="1596019"/>
            <a:ext cx="4539401" cy="1859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089" y="3772850"/>
            <a:ext cx="4659822" cy="24801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90534" y="1359711"/>
            <a:ext cx="7261057" cy="2331810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>
                <a:sym typeface="+mn-ea"/>
              </a:rPr>
              <a:t>Secure communication v.s. secure computation </a:t>
            </a:r>
            <a:endParaRPr lang="da-DK"/>
          </a:p>
        </p:txBody>
      </p:sp>
      <p:grpSp>
        <p:nvGrpSpPr>
          <p:cNvPr id="8" name="Group 7"/>
          <p:cNvGrpSpPr/>
          <p:nvPr/>
        </p:nvGrpSpPr>
        <p:grpSpPr>
          <a:xfrm>
            <a:off x="2910016" y="1790939"/>
            <a:ext cx="4240826" cy="1338141"/>
            <a:chOff x="2910016" y="1408669"/>
            <a:chExt cx="4240826" cy="1338141"/>
          </a:xfrm>
        </p:grpSpPr>
        <p:sp>
          <p:nvSpPr>
            <p:cNvPr id="9" name="Oval 8"/>
            <p:cNvSpPr/>
            <p:nvPr/>
          </p:nvSpPr>
          <p:spPr>
            <a:xfrm>
              <a:off x="2910016" y="1408669"/>
              <a:ext cx="3688492" cy="1338141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252285" y="1539130"/>
              <a:ext cx="389855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Times New Roman" panose="02020503050405090304" charset="0"/>
                  <a:cs typeface="Times New Roman" panose="02020503050405090304" charset="0"/>
                </a:rPr>
                <a:t>       Secure communication</a:t>
              </a:r>
              <a:endParaRPr lang="en-US" sz="1600" dirty="0">
                <a:latin typeface="Times New Roman" panose="02020503050405090304" charset="0"/>
                <a:cs typeface="Times New Roman" panose="020205030504050903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sz="1600" dirty="0">
                  <a:latin typeface="Times New Roman" panose="02020503050405090304" charset="0"/>
                  <a:cs typeface="Times New Roman" panose="02020503050405090304" charset="0"/>
                </a:rPr>
                <a:t>Only message passing </a:t>
              </a:r>
              <a:endParaRPr lang="en-US" sz="1600" dirty="0">
                <a:latin typeface="Times New Roman" panose="02020503050405090304" charset="0"/>
                <a:cs typeface="Times New Roman" panose="020205030504050903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sz="1600" dirty="0">
                  <a:latin typeface="Times New Roman" panose="02020503050405090304" charset="0"/>
                  <a:cs typeface="Times New Roman" panose="02020503050405090304" charset="0"/>
                </a:rPr>
                <a:t>No computation based on message</a:t>
              </a:r>
              <a:endParaRPr lang="en-US" sz="1600" dirty="0">
                <a:latin typeface="Times New Roman" panose="02020503050405090304" charset="0"/>
                <a:cs typeface="Times New Roman" panose="020205030504050903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sz="1600" dirty="0">
                  <a:latin typeface="Times New Roman" panose="02020503050405090304" charset="0"/>
                  <a:cs typeface="Times New Roman" panose="02020503050405090304" charset="0"/>
                </a:rPr>
                <a:t>Alice trusts Bob</a:t>
              </a:r>
              <a:endParaRPr lang="da-DK" sz="1600" dirty="0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787977" y="3501533"/>
            <a:ext cx="6710103" cy="2830575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12" name="Group 11"/>
          <p:cNvGrpSpPr/>
          <p:nvPr/>
        </p:nvGrpSpPr>
        <p:grpSpPr>
          <a:xfrm>
            <a:off x="3015048" y="4679660"/>
            <a:ext cx="3416643" cy="1338141"/>
            <a:chOff x="3015048" y="4297390"/>
            <a:chExt cx="3416643" cy="1338141"/>
          </a:xfrm>
        </p:grpSpPr>
        <p:sp>
          <p:nvSpPr>
            <p:cNvPr id="13" name="Oval 12"/>
            <p:cNvSpPr/>
            <p:nvPr/>
          </p:nvSpPr>
          <p:spPr>
            <a:xfrm>
              <a:off x="3015048" y="4297390"/>
              <a:ext cx="3416643" cy="1338141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135467" y="4550961"/>
              <a:ext cx="31758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Times New Roman" panose="02020503050405090304" charset="0"/>
                  <a:cs typeface="Times New Roman" panose="02020503050405090304" charset="0"/>
                </a:rPr>
                <a:t>          Secure computation </a:t>
              </a:r>
              <a:endParaRPr lang="en-US" sz="1600" dirty="0">
                <a:latin typeface="Times New Roman" panose="02020503050405090304" charset="0"/>
                <a:cs typeface="Times New Roman" panose="020205030504050903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sz="1600" dirty="0">
                  <a:latin typeface="Times New Roman" panose="02020503050405090304" charset="0"/>
                  <a:cs typeface="Times New Roman" panose="02020503050405090304" charset="0"/>
                </a:rPr>
                <a:t>Computation based on message</a:t>
              </a:r>
              <a:endParaRPr lang="en-US" sz="1600" dirty="0">
                <a:latin typeface="Times New Roman" panose="02020503050405090304" charset="0"/>
                <a:cs typeface="Times New Roman" panose="020205030504050903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sz="1600" dirty="0">
                  <a:latin typeface="Times New Roman" panose="02020503050405090304" charset="0"/>
                  <a:cs typeface="Times New Roman" panose="02020503050405090304" charset="0"/>
                </a:rPr>
                <a:t>No trust </a:t>
              </a:r>
              <a:endParaRPr lang="en-US" sz="1600" dirty="0">
                <a:latin typeface="Times New Roman" panose="02020503050405090304" charset="0"/>
                <a:cs typeface="Times New Roman" panose="0202050305040509030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455930" y="1057910"/>
            <a:ext cx="8157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>
              <a:buClrTx/>
              <a:buSzTx/>
              <a:buFontTx/>
            </a:pPr>
            <a:r>
              <a:rPr lang="en-US" altLang="da-DK" dirty="0">
                <a:latin typeface="times" panose="02020603050405020304" pitchFamily="18" charset="0"/>
                <a:ea typeface="+mj-ea"/>
                <a:cs typeface="times" panose="02020603050405020304" pitchFamily="18" charset="0"/>
              </a:rPr>
              <a:t>Se</a:t>
            </a:r>
            <a:r>
              <a:rPr lang="en-US" altLang="da-DK" dirty="0">
                <a:latin typeface="times" panose="02020603050405020304" pitchFamily="18" charset="0"/>
                <a:ea typeface="+mj-ea"/>
                <a:cs typeface="times" panose="02020603050405020304" pitchFamily="18" charset="0"/>
                <a:sym typeface="+mn-ea"/>
              </a:rPr>
              <a:t>cure communication v.s. secure computation </a:t>
            </a:r>
            <a:endParaRPr lang="en-US" altLang="da-DK" dirty="0">
              <a:latin typeface="times" panose="02020603050405020304" pitchFamily="18" charset="0"/>
              <a:ea typeface="+mj-ea"/>
              <a:cs typeface="times" panose="02020603050405020304" pitchFamily="18" charset="0"/>
              <a:sym typeface="+mn-ea"/>
            </a:endParaRPr>
          </a:p>
        </p:txBody>
      </p:sp>
      <p:sp>
        <p:nvSpPr>
          <p:cNvPr id="15" name="PB"/>
          <p:cNvSpPr/>
          <p:nvPr/>
        </p:nvSpPr>
        <p:spPr>
          <a:xfrm>
            <a:off x="0" y="6705600"/>
            <a:ext cx="3122341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11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3. Problem formulation 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3345366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637"/>
            <a:ext cx="8883444" cy="548640"/>
          </a:xfrm>
        </p:spPr>
        <p:txBody>
          <a:bodyPr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2700" dirty="0"/>
              <a:t>Privacy-preserving distributed processing over networks</a:t>
            </a:r>
            <a:r>
              <a:rPr lang="en-US" dirty="0"/>
              <a:t> 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pic>
        <p:nvPicPr>
          <p:cNvPr id="47" name="Content Placeholder 7"/>
          <p:cNvPicPr>
            <a:picLocks noGrp="1" noChangeAspect="1"/>
          </p:cNvPicPr>
          <p:nvPr>
            <p:ph idx="4294967295"/>
          </p:nvPr>
        </p:nvPicPr>
        <p:blipFill>
          <a:blip r:embed="rId1"/>
          <a:stretch>
            <a:fillRect/>
          </a:stretch>
        </p:blipFill>
        <p:spPr>
          <a:xfrm>
            <a:off x="307910" y="1091949"/>
            <a:ext cx="2743288" cy="2462174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691865" y="1307340"/>
            <a:ext cx="1899041" cy="2025302"/>
            <a:chOff x="5191841" y="1699957"/>
            <a:chExt cx="1899041" cy="2025302"/>
          </a:xfrm>
        </p:grpSpPr>
        <p:pic>
          <p:nvPicPr>
            <p:cNvPr id="35" name="Picture 3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&#10;\end{displaymath}&#10;&#10;\end{document}" title="IguanaTex Bitmap Display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8122" y="1699957"/>
              <a:ext cx="190476" cy="149333"/>
            </a:xfrm>
            <a:prstGeom prst="rect">
              <a:avLst/>
            </a:prstGeom>
          </p:spPr>
        </p:pic>
        <p:pic>
          <p:nvPicPr>
            <p:cNvPr id="5" name="Picture 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5&#10;\end{displaymath}&#10;&#10;\end{document}" title="IguanaTex Bitmap Display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2959" y="3572878"/>
              <a:ext cx="196571" cy="152381"/>
            </a:xfrm>
            <a:prstGeom prst="rect">
              <a:avLst/>
            </a:prstGeom>
          </p:spPr>
        </p:pic>
        <p:pic>
          <p:nvPicPr>
            <p:cNvPr id="7" name="Picture 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4&#10;\end{displaymath}&#10;&#10;\end{document}" title="IguanaTex Bitmap Display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9739" y="3038100"/>
              <a:ext cx="201143" cy="149333"/>
            </a:xfrm>
            <a:prstGeom prst="rect">
              <a:avLst/>
            </a:prstGeom>
          </p:spPr>
        </p:pic>
        <p:pic>
          <p:nvPicPr>
            <p:cNvPr id="8" name="Picture 7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3&#10;\end{displaymath}&#10;&#10;\end{document}" title="IguanaTex Bitmap Display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1841" y="2850711"/>
              <a:ext cx="198095" cy="152381"/>
            </a:xfrm>
            <a:prstGeom prst="rect">
              <a:avLst/>
            </a:prstGeom>
          </p:spPr>
        </p:pic>
        <p:pic>
          <p:nvPicPr>
            <p:cNvPr id="10" name="Picture 9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2&#10;\end{displaymath}&#10;&#10;\end{document}" title="IguanaTex Bitmap Display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11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2603" y="1989067"/>
              <a:ext cx="196571" cy="149333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412440" y="3416864"/>
            <a:ext cx="8836090" cy="707886"/>
            <a:chOff x="307910" y="3436282"/>
            <a:chExt cx="8836090" cy="707886"/>
          </a:xfrm>
        </p:grpSpPr>
        <p:sp>
          <p:nvSpPr>
            <p:cNvPr id="24" name="TextBox 23"/>
            <p:cNvSpPr txBox="1"/>
            <p:nvPr/>
          </p:nvSpPr>
          <p:spPr>
            <a:xfrm>
              <a:off x="307910" y="3436282"/>
              <a:ext cx="883609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times" panose="02020603050405020304" pitchFamily="18" charset="0"/>
                  <a:cs typeface="times" panose="02020603050405020304" pitchFamily="18" charset="0"/>
                </a:rPr>
                <a:t>All nodes jointly compute a function </a:t>
              </a:r>
              <a:endParaRPr lang="en-US" sz="2000" dirty="0">
                <a:latin typeface="times" panose="02020603050405020304" pitchFamily="18" charset="0"/>
                <a:cs typeface="times" panose="02020603050405020304" pitchFamily="18" charset="0"/>
              </a:endParaRPr>
            </a:p>
            <a:p>
              <a:r>
                <a:rPr lang="en-US" sz="2000" dirty="0">
                  <a:latin typeface="times" panose="02020603050405020304" pitchFamily="18" charset="0"/>
                  <a:cs typeface="times" panose="02020603050405020304" pitchFamily="18" charset="0"/>
                </a:rPr>
                <a:t>over their private date in a </a:t>
              </a:r>
              <a:r>
                <a:rPr lang="en-US" sz="2000" b="1" dirty="0">
                  <a:latin typeface="times" panose="02020603050405020304" pitchFamily="18" charset="0"/>
                  <a:cs typeface="times" panose="02020603050405020304" pitchFamily="18" charset="0"/>
                </a:rPr>
                <a:t>distributed</a:t>
              </a:r>
              <a:r>
                <a:rPr lang="en-US" sz="2000" dirty="0">
                  <a:latin typeface="times" panose="02020603050405020304" pitchFamily="18" charset="0"/>
                  <a:cs typeface="times" panose="02020603050405020304" pitchFamily="18" charset="0"/>
                </a:rPr>
                <a:t> manner without violating privacy.</a:t>
              </a:r>
              <a:endParaRPr lang="en-US" sz="2000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pic>
          <p:nvPicPr>
            <p:cNvPr id="66" name="Picture 65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f: \mathbb{R}^{n}\mapsto \mathbb{R}^{n},  \by = f(\bs)&#10;\end{displaymath}&#10;&#10;\end{document}" title="IguanaTex Bitmap Display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10" y="3507860"/>
              <a:ext cx="2938514" cy="305371"/>
            </a:xfrm>
            <a:prstGeom prst="rect">
              <a:avLst/>
            </a:prstGeom>
          </p:spPr>
        </p:pic>
      </p:grpSp>
      <p:sp>
        <p:nvSpPr>
          <p:cNvPr id="52" name="TextBox 51"/>
          <p:cNvSpPr txBox="1"/>
          <p:nvPr/>
        </p:nvSpPr>
        <p:spPr>
          <a:xfrm>
            <a:off x="412440" y="4136615"/>
            <a:ext cx="80728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latin typeface="times" panose="02020603050405020304" pitchFamily="18" charset="0"/>
                <a:cs typeface="times" panose="02020603050405020304" pitchFamily="18" charset="0"/>
              </a:rPr>
              <a:t>Output correctness</a:t>
            </a: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: how accurate is the function output compared to non-privacy-preserving counterparts </a:t>
            </a: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latin typeface="times" panose="02020603050405020304" pitchFamily="18" charset="0"/>
                <a:cs typeface="times" panose="02020603050405020304" pitchFamily="18" charset="0"/>
              </a:rPr>
              <a:t>Individual privacy</a:t>
            </a: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:  the private data of honest nodes should be protected from revealing to the adversaries. </a:t>
            </a: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3419766" y="1231985"/>
            <a:ext cx="4139325" cy="1511895"/>
            <a:chOff x="6811942" y="1084675"/>
            <a:chExt cx="4139325" cy="1511895"/>
          </a:xfrm>
        </p:grpSpPr>
        <p:grpSp>
          <p:nvGrpSpPr>
            <p:cNvPr id="15" name="Group 14"/>
            <p:cNvGrpSpPr/>
            <p:nvPr/>
          </p:nvGrpSpPr>
          <p:grpSpPr>
            <a:xfrm>
              <a:off x="6811942" y="1084675"/>
              <a:ext cx="4008718" cy="1104276"/>
              <a:chOff x="6960222" y="1140435"/>
              <a:chExt cx="4008718" cy="1104276"/>
            </a:xfrm>
          </p:grpSpPr>
          <p:pic>
            <p:nvPicPr>
              <p:cNvPr id="18" name="Picture 17"/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0222" y="1162659"/>
                <a:ext cx="1176764" cy="260035"/>
              </a:xfrm>
              <a:prstGeom prst="rect">
                <a:avLst/>
              </a:prstGeom>
            </p:spPr>
          </p:pic>
          <p:pic>
            <p:nvPicPr>
              <p:cNvPr id="19" name="Picture 18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mathcal{N}={\{1,2,...,n}\}&#10;\end{displaymath}&#10;&#10;\end{document}" title="IguanaTex Bitmap Display"/>
              <p:cNvPicPr>
                <a:picLocks noChangeAspect="1"/>
              </p:cNvPicPr>
              <p:nvPr>
                <p:custDataLst>
                  <p:tags r:id="rId16"/>
                </p:custDataLst>
              </p:nvPr>
            </p:nvPicPr>
            <p:blipFill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10958" y="1174523"/>
                <a:ext cx="1600128" cy="236306"/>
              </a:xfrm>
              <a:prstGeom prst="rect">
                <a:avLst/>
              </a:prstGeom>
            </p:spPr>
          </p:pic>
          <p:pic>
            <p:nvPicPr>
              <p:cNvPr id="20" name="Picture 19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m=|\mathcal{E}|&#10;\end{displaymath}&#10;&#10;\end{document}" title="IguanaTex Bitmap Display"/>
              <p:cNvPicPr>
                <a:picLocks noChangeAspect="1"/>
              </p:cNvPicPr>
              <p:nvPr>
                <p:custDataLst>
                  <p:tags r:id="rId18"/>
                </p:custDataLst>
              </p:nvPr>
            </p:nvPicPr>
            <p:blipFill>
              <a:blip r:embed="rId1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80913" y="1543068"/>
                <a:ext cx="738411" cy="256575"/>
              </a:xfrm>
              <a:prstGeom prst="rect">
                <a:avLst/>
              </a:prstGeom>
            </p:spPr>
          </p:pic>
          <p:pic>
            <p:nvPicPr>
              <p:cNvPr id="21" name="Picture 20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mathcal{E}=\{e_1,e_2,\ldots,e_m\}&#10;\end{displaymath}&#10;&#10;\end{document}" title="IguanaTex Bitmap Display"/>
              <p:cNvPicPr>
                <a:picLocks noChangeAspect="1"/>
              </p:cNvPicPr>
              <p:nvPr>
                <p:custDataLst>
                  <p:tags r:id="rId20"/>
                </p:custDataLst>
              </p:nvPr>
            </p:nvPicPr>
            <p:blipFill>
              <a:blip r:embed="rId2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96284" y="1564604"/>
                <a:ext cx="2168381" cy="254476"/>
              </a:xfrm>
              <a:prstGeom prst="rect">
                <a:avLst/>
              </a:prstGeom>
            </p:spPr>
          </p:pic>
          <p:pic>
            <p:nvPicPr>
              <p:cNvPr id="22" name="Picture 21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n=|\mathcal{N}|&#10;\end{displaymath}&#10;&#10;\end{document}" title="IguanaTex Bitmap Display"/>
              <p:cNvPicPr>
                <a:picLocks noChangeAspect="1"/>
              </p:cNvPicPr>
              <p:nvPr>
                <p:custDataLst>
                  <p:tags r:id="rId22"/>
                </p:custDataLst>
              </p:nvPr>
            </p:nvPicPr>
            <p:blipFill>
              <a:blip r:embed="rId2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30845" y="1140435"/>
                <a:ext cx="838095" cy="260571"/>
              </a:xfrm>
              <a:prstGeom prst="rect">
                <a:avLst/>
              </a:prstGeom>
            </p:spPr>
          </p:pic>
          <p:pic>
            <p:nvPicPr>
              <p:cNvPr id="23" name="Picture 22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mathcal{N}_{i}=\{j\,| \,{(i,j)\in \mathcal{E}\}}&#10;\end{displaymath}&#10;&#10;\end{document}" title="IguanaTex Bitmap Display"/>
              <p:cNvPicPr>
                <a:picLocks noChangeAspect="1"/>
              </p:cNvPicPr>
              <p:nvPr>
                <p:custDataLst>
                  <p:tags r:id="rId24"/>
                </p:custDataLst>
              </p:nvPr>
            </p:nvPicPr>
            <p:blipFill>
              <a:blip r:embed="rId2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0222" y="1984140"/>
                <a:ext cx="2124190" cy="260571"/>
              </a:xfrm>
              <a:prstGeom prst="rect">
                <a:avLst/>
              </a:prstGeom>
            </p:spPr>
          </p:pic>
        </p:grpSp>
        <p:pic>
          <p:nvPicPr>
            <p:cNvPr id="16" name="Picture 15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bs=[s_1,\ldots,s_n]^{\top}&#10;\end{displaymath}&#10;&#10;\end{document}" title="IguanaTex Bitmap Display"/>
            <p:cNvPicPr>
              <a:picLocks noChangeAspect="1"/>
            </p:cNvPicPr>
            <p:nvPr>
              <p:custDataLst>
                <p:tags r:id="rId26"/>
              </p:custDataLst>
            </p:nvPr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7743" y="1888390"/>
              <a:ext cx="1793524" cy="292571"/>
            </a:xfrm>
            <a:prstGeom prst="rect">
              <a:avLst/>
            </a:prstGeom>
          </p:spPr>
        </p:pic>
        <p:pic>
          <p:nvPicPr>
            <p:cNvPr id="17" name="Picture 1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by=[y_1,\ldots,y_n]^{\top}&#10;\end{displaymath}&#10;&#10;\end{document}" title="IguanaTex Bitmap Display"/>
            <p:cNvPicPr>
              <a:picLocks noChangeAspect="1"/>
            </p:cNvPicPr>
            <p:nvPr>
              <p:custDataLst>
                <p:tags r:id="rId28"/>
              </p:custDataLst>
            </p:nvPr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3693" y="2303999"/>
              <a:ext cx="1834667" cy="292571"/>
            </a:xfrm>
            <a:prstGeom prst="rect">
              <a:avLst/>
            </a:prstGeom>
          </p:spPr>
        </p:pic>
      </p:grpSp>
      <p:sp>
        <p:nvSpPr>
          <p:cNvPr id="6" name="PB"/>
          <p:cNvSpPr/>
          <p:nvPr/>
        </p:nvSpPr>
        <p:spPr>
          <a:xfrm>
            <a:off x="0" y="6705600"/>
            <a:ext cx="3568390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Adversary model</a:t>
            </a:r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pic>
        <p:nvPicPr>
          <p:cNvPr id="5" name="Content Placeholder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4292" y="953886"/>
            <a:ext cx="2743288" cy="2462174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758247" y="1169277"/>
            <a:ext cx="1899041" cy="2025302"/>
            <a:chOff x="1315619" y="4171166"/>
            <a:chExt cx="1899041" cy="2025302"/>
          </a:xfrm>
        </p:grpSpPr>
        <p:pic>
          <p:nvPicPr>
            <p:cNvPr id="7" name="Picture 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&#10;\end{displaymath}&#10;&#10;\end{document}" title="IguanaTex Bitmap Display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1900" y="4171166"/>
              <a:ext cx="190476" cy="149333"/>
            </a:xfrm>
            <a:prstGeom prst="rect">
              <a:avLst/>
            </a:prstGeom>
          </p:spPr>
        </p:pic>
        <p:pic>
          <p:nvPicPr>
            <p:cNvPr id="8" name="Picture 7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5&#10;\end{displaymath}&#10;&#10;\end{document}" title="IguanaTex Bitmap Display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6737" y="6044087"/>
              <a:ext cx="196571" cy="152381"/>
            </a:xfrm>
            <a:prstGeom prst="rect">
              <a:avLst/>
            </a:prstGeom>
          </p:spPr>
        </p:pic>
        <p:pic>
          <p:nvPicPr>
            <p:cNvPr id="9" name="Picture 8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4&#10;\end{displaymath}&#10;&#10;\end{document}" title="IguanaTex Bitmap Display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3517" y="5509309"/>
              <a:ext cx="201143" cy="149333"/>
            </a:xfrm>
            <a:prstGeom prst="rect">
              <a:avLst/>
            </a:prstGeom>
          </p:spPr>
        </p:pic>
        <p:pic>
          <p:nvPicPr>
            <p:cNvPr id="10" name="Picture 9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3&#10;\end{displaymath}&#10;&#10;\end{document}" title="IguanaTex Bitmap Display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619" y="5321920"/>
              <a:ext cx="198095" cy="152381"/>
            </a:xfrm>
            <a:prstGeom prst="rect">
              <a:avLst/>
            </a:prstGeom>
          </p:spPr>
        </p:pic>
        <p:pic>
          <p:nvPicPr>
            <p:cNvPr id="11" name="Picture 10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2&#10;\end{displaymath}&#10;&#10;\end{document}" title="IguanaTex Bitmap Display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11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6381" y="4460276"/>
              <a:ext cx="196571" cy="149333"/>
            </a:xfrm>
            <a:prstGeom prst="rect">
              <a:avLst/>
            </a:prstGeom>
          </p:spPr>
        </p:pic>
      </p:grpSp>
      <p:sp>
        <p:nvSpPr>
          <p:cNvPr id="12" name="Rectangle 11"/>
          <p:cNvSpPr/>
          <p:nvPr/>
        </p:nvSpPr>
        <p:spPr>
          <a:xfrm>
            <a:off x="3575412" y="1914240"/>
            <a:ext cx="347835" cy="226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Rectangle 12"/>
          <p:cNvSpPr/>
          <p:nvPr/>
        </p:nvSpPr>
        <p:spPr>
          <a:xfrm>
            <a:off x="1832325" y="2719143"/>
            <a:ext cx="347835" cy="290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4" name="Rectangle 13"/>
          <p:cNvSpPr/>
          <p:nvPr/>
        </p:nvSpPr>
        <p:spPr>
          <a:xfrm>
            <a:off x="3184019" y="2891011"/>
            <a:ext cx="347835" cy="290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5" name="Rectangle 14"/>
          <p:cNvSpPr/>
          <p:nvPr/>
        </p:nvSpPr>
        <p:spPr>
          <a:xfrm>
            <a:off x="2374510" y="1647613"/>
            <a:ext cx="347835" cy="290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6" name="Rectangle 15"/>
          <p:cNvSpPr/>
          <p:nvPr/>
        </p:nvSpPr>
        <p:spPr>
          <a:xfrm>
            <a:off x="1551033" y="1637115"/>
            <a:ext cx="347835" cy="290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7" name="Oval 16"/>
          <p:cNvSpPr/>
          <p:nvPr/>
        </p:nvSpPr>
        <p:spPr>
          <a:xfrm>
            <a:off x="2603238" y="1169277"/>
            <a:ext cx="342002" cy="1830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36" name="Group 35"/>
          <p:cNvGrpSpPr/>
          <p:nvPr/>
        </p:nvGrpSpPr>
        <p:grpSpPr>
          <a:xfrm>
            <a:off x="287031" y="1426322"/>
            <a:ext cx="3269685" cy="1434901"/>
            <a:chOff x="776558" y="1911972"/>
            <a:chExt cx="3269685" cy="143490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2" cstate="print">
              <a:duotone>
                <a:prstClr val="black"/>
                <a:srgbClr val="00B05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558" y="2246402"/>
              <a:ext cx="665630" cy="514000"/>
            </a:xfrm>
            <a:prstGeom prst="rect">
              <a:avLst/>
            </a:prstGeom>
          </p:spPr>
        </p:pic>
        <p:cxnSp>
          <p:nvCxnSpPr>
            <p:cNvPr id="20" name="Straight Connector 19"/>
            <p:cNvCxnSpPr>
              <a:stCxn id="18" idx="3"/>
            </p:cNvCxnSpPr>
            <p:nvPr/>
          </p:nvCxnSpPr>
          <p:spPr>
            <a:xfrm flipV="1">
              <a:off x="1442188" y="1963756"/>
              <a:ext cx="1089969" cy="5396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1442188" y="2360061"/>
              <a:ext cx="1904923" cy="1518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1460983" y="2510623"/>
              <a:ext cx="1283548" cy="7630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442188" y="1911972"/>
              <a:ext cx="1977824" cy="59989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1460983" y="2525534"/>
              <a:ext cx="2585260" cy="794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1475433" y="2508771"/>
              <a:ext cx="2130156" cy="8381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Picture 2" descr="C:\Users\janeli\Downloads\魔鬼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601" y="3596393"/>
            <a:ext cx="466900" cy="4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886502" y="3669779"/>
            <a:ext cx="3121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" panose="02020603050405020304" pitchFamily="18" charset="0"/>
              </a:rPr>
              <a:t>C</a:t>
            </a:r>
            <a:r>
              <a:rPr lang="en-GB" dirty="0" err="1">
                <a:latin typeface="times" panose="02020603050405020304" pitchFamily="18" charset="0"/>
              </a:rPr>
              <a:t>orrupted</a:t>
            </a:r>
            <a:r>
              <a:rPr lang="en-GB" dirty="0">
                <a:latin typeface="times" panose="02020603050405020304" pitchFamily="18" charset="0"/>
              </a:rPr>
              <a:t> nodes </a:t>
            </a:r>
            <a:endParaRPr lang="nl-NL" dirty="0">
              <a:latin typeface="times" panose="02020603050405020304" pitchFamily="18" charset="0"/>
            </a:endParaRPr>
          </a:p>
        </p:txBody>
      </p:sp>
      <p:pic>
        <p:nvPicPr>
          <p:cNvPr id="41" name="Picture 2" descr="C:\Users\janeli\Downloads\魔鬼.pn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559" y="2864711"/>
            <a:ext cx="386346" cy="38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C:\Users\janeli\Downloads\魔鬼.png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354" y="2368543"/>
            <a:ext cx="433284" cy="43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136276" y="1528173"/>
            <a:ext cx="463972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Eavesdropping adversary </a:t>
            </a:r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r>
              <a:rPr lang="da-DK" dirty="0" err="1">
                <a:latin typeface="times" panose="02020603050405020304" pitchFamily="18" charset="0"/>
                <a:cs typeface="times" panose="02020603050405020304" pitchFamily="18" charset="0"/>
              </a:rPr>
              <a:t>eavesdrops</a:t>
            </a:r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 all </a:t>
            </a:r>
            <a:r>
              <a:rPr lang="da-DK" dirty="0" err="1">
                <a:latin typeface="times" panose="02020603050405020304" pitchFamily="18" charset="0"/>
                <a:cs typeface="times" panose="02020603050405020304" pitchFamily="18" charset="0"/>
              </a:rPr>
              <a:t>channels</a:t>
            </a:r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dirty="0" err="1">
                <a:latin typeface="times" panose="02020603050405020304" pitchFamily="18" charset="0"/>
                <a:cs typeface="times" panose="02020603050405020304" pitchFamily="18" charset="0"/>
              </a:rPr>
              <a:t>between</a:t>
            </a:r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 nodes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assume secure channel encryption 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/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      (expensive for iterative algorithm)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/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57200" y="4385958"/>
            <a:ext cx="76740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Passive (or semi-honest, honest-but-courious) adversary </a:t>
            </a:r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a number of corrupted nodes follow the protocol but share  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/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      information </a:t>
            </a:r>
            <a:r>
              <a:rPr lang="da-DK" dirty="0" err="1">
                <a:latin typeface="times" panose="02020603050405020304" pitchFamily="18" charset="0"/>
                <a:cs typeface="times" panose="02020603050405020304" pitchFamily="18" charset="0"/>
              </a:rPr>
              <a:t>together</a:t>
            </a:r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 to </a:t>
            </a:r>
            <a:r>
              <a:rPr lang="da-DK" dirty="0" err="1">
                <a:latin typeface="times" panose="02020603050405020304" pitchFamily="18" charset="0"/>
                <a:cs typeface="times" panose="02020603050405020304" pitchFamily="18" charset="0"/>
              </a:rPr>
              <a:t>infer</a:t>
            </a:r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 the private data of </a:t>
            </a:r>
            <a:r>
              <a:rPr lang="da-DK" dirty="0" err="1">
                <a:latin typeface="times" panose="02020603050405020304" pitchFamily="18" charset="0"/>
                <a:cs typeface="times" panose="02020603050405020304" pitchFamily="18" charset="0"/>
              </a:rPr>
              <a:t>honest</a:t>
            </a:r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 nodes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3887016" y="3621433"/>
            <a:ext cx="407222" cy="432466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6" name="TextBox 45"/>
          <p:cNvSpPr txBox="1"/>
          <p:nvPr/>
        </p:nvSpPr>
        <p:spPr>
          <a:xfrm>
            <a:off x="4572000" y="3697088"/>
            <a:ext cx="3121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" panose="02020603050405020304" pitchFamily="18" charset="0"/>
              </a:rPr>
              <a:t>Honest nodes </a:t>
            </a:r>
            <a:endParaRPr lang="nl-NL" dirty="0">
              <a:latin typeface="times" panose="02020603050405020304" pitchFamily="18" charset="0"/>
            </a:endParaRPr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3791415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3" grpId="0"/>
      <p:bldP spid="44" grpId="0"/>
      <p:bldP spid="45" grpId="0" animBg="1"/>
      <p:bldP spid="4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nl-NL" dirty="0"/>
              <a:t>4</a:t>
            </a:r>
            <a:r>
              <a:rPr lang="nl-NL" dirty="0"/>
              <a:t>. Existing approaches </a:t>
            </a:r>
            <a:endParaRPr lang="nl-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4014439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chemeClr val="tx1"/>
                </a:solidFill>
              </a:rPr>
              <a:t>Overview of </a:t>
            </a:r>
            <a:r>
              <a:rPr lang="da-DK" dirty="0" err="1">
                <a:solidFill>
                  <a:schemeClr val="tx1"/>
                </a:solidFill>
              </a:rPr>
              <a:t>exisiting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approaches</a:t>
            </a:r>
            <a:r>
              <a:rPr lang="da-DK" dirty="0">
                <a:solidFill>
                  <a:schemeClr val="tx1"/>
                </a:solidFill>
              </a:rPr>
              <a:t> </a:t>
            </a:r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6" name="Rectangle 5"/>
          <p:cNvSpPr/>
          <p:nvPr/>
        </p:nvSpPr>
        <p:spPr>
          <a:xfrm>
            <a:off x="1338125" y="1109385"/>
            <a:ext cx="4113189" cy="4519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Privacy-preserving computation tools   </a:t>
            </a:r>
            <a:endParaRPr lang="da-DK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50030" y="3480683"/>
            <a:ext cx="979532" cy="7418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Secret </a:t>
            </a:r>
            <a:endParaRPr lang="en-US" sz="160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sharing </a:t>
            </a:r>
            <a:endParaRPr lang="da-DK" sz="160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13384" y="2500404"/>
            <a:ext cx="1695649" cy="741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dirty="0" err="1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Trusted</a:t>
            </a:r>
            <a:r>
              <a:rPr lang="da-DK" sz="16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1600" dirty="0" err="1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execution</a:t>
            </a:r>
            <a:r>
              <a:rPr lang="da-DK" sz="16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1600" dirty="0" err="1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environment</a:t>
            </a:r>
            <a:endParaRPr lang="da-DK" sz="160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33847" y="3480683"/>
            <a:ext cx="1327337" cy="7418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Differential privacy </a:t>
            </a:r>
            <a:endParaRPr lang="da-DK" sz="160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96045" y="4067953"/>
            <a:ext cx="2751909" cy="544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60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711953" y="3482627"/>
            <a:ext cx="1370875" cy="741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Homomorphic encryption</a:t>
            </a:r>
            <a:endParaRPr lang="da-DK" sz="160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33869" y="1785242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503050405090304" charset="0"/>
                <a:cs typeface="Times New Roman" panose="02020503050405090304" charset="0"/>
              </a:rPr>
              <a:t>Software</a:t>
            </a:r>
            <a:endParaRPr lang="da-DK" sz="1400" dirty="0">
              <a:latin typeface="Times New Roman" panose="02020503050405090304" charset="0"/>
              <a:cs typeface="Times New Roman" panose="0202050305040509030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11151" y="1772990"/>
            <a:ext cx="1436205" cy="311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503050405090304" charset="0"/>
                <a:cs typeface="Times New Roman" panose="02020503050405090304" charset="0"/>
              </a:rPr>
              <a:t>Hardware</a:t>
            </a:r>
            <a:endParaRPr lang="da-DK" sz="1400" dirty="0">
              <a:latin typeface="Times New Roman" panose="02020503050405090304" charset="0"/>
              <a:cs typeface="Times New Roman" panose="02020503050405090304" charset="0"/>
            </a:endParaRPr>
          </a:p>
        </p:txBody>
      </p:sp>
      <p:cxnSp>
        <p:nvCxnSpPr>
          <p:cNvPr id="17" name="Elbow Connector 16"/>
          <p:cNvCxnSpPr>
            <a:stCxn id="6" idx="2"/>
            <a:endCxn id="8" idx="0"/>
          </p:cNvCxnSpPr>
          <p:nvPr/>
        </p:nvCxnSpPr>
        <p:spPr>
          <a:xfrm rot="5400000">
            <a:off x="2208436" y="1314120"/>
            <a:ext cx="939058" cy="143351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5438023" y="3370627"/>
            <a:ext cx="2878204" cy="1008868"/>
          </a:xfrm>
          <a:prstGeom prst="rect">
            <a:avLst/>
          </a:prstGeom>
          <a:noFill/>
          <a:ln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9" name="Rectangle 18"/>
          <p:cNvSpPr/>
          <p:nvPr/>
        </p:nvSpPr>
        <p:spPr>
          <a:xfrm>
            <a:off x="2963811" y="2494762"/>
            <a:ext cx="1414456" cy="544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Computational security </a:t>
            </a:r>
            <a:endParaRPr lang="da-DK" sz="160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512253" y="2038243"/>
            <a:ext cx="1598668" cy="544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Information theoretic security</a:t>
            </a:r>
            <a:endParaRPr lang="da-DK" sz="160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701951" y="4989018"/>
            <a:ext cx="4492005" cy="6700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Distributed signal processing over network </a:t>
            </a:r>
            <a:endParaRPr lang="da-DK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2" name="Plus 21"/>
          <p:cNvSpPr/>
          <p:nvPr/>
        </p:nvSpPr>
        <p:spPr>
          <a:xfrm>
            <a:off x="6146238" y="4657435"/>
            <a:ext cx="312319" cy="263819"/>
          </a:xfrm>
          <a:prstGeom prst="mathPlu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43" name="Elbow Connector 42"/>
          <p:cNvCxnSpPr>
            <a:stCxn id="6" idx="2"/>
            <a:endCxn id="9" idx="0"/>
          </p:cNvCxnSpPr>
          <p:nvPr/>
        </p:nvCxnSpPr>
        <p:spPr>
          <a:xfrm rot="16200000" flipH="1">
            <a:off x="4486450" y="469616"/>
            <a:ext cx="1919337" cy="4102796"/>
          </a:xfrm>
          <a:prstGeom prst="bentConnector3">
            <a:avLst>
              <a:gd name="adj1" fmla="val 23923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 rot="16200000" flipH="1">
            <a:off x="3758740" y="1197323"/>
            <a:ext cx="1921115" cy="2649155"/>
          </a:xfrm>
          <a:prstGeom prst="bentConnector3">
            <a:avLst>
              <a:gd name="adj1" fmla="val 24448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>
            <a:stCxn id="6" idx="2"/>
            <a:endCxn id="12" idx="0"/>
          </p:cNvCxnSpPr>
          <p:nvPr/>
        </p:nvCxnSpPr>
        <p:spPr>
          <a:xfrm rot="16200000" flipH="1">
            <a:off x="2935415" y="2020650"/>
            <a:ext cx="1921281" cy="1002671"/>
          </a:xfrm>
          <a:prstGeom prst="bentConnector3">
            <a:avLst>
              <a:gd name="adj1" fmla="val 2445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B"/>
          <p:cNvSpPr/>
          <p:nvPr/>
        </p:nvSpPr>
        <p:spPr>
          <a:xfrm>
            <a:off x="0" y="6705600"/>
            <a:ext cx="4237463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da-DK" dirty="0"/>
              <a:t>1</a:t>
            </a:r>
            <a:r>
              <a:rPr lang="da-DK" dirty="0"/>
              <a:t>. </a:t>
            </a:r>
            <a:r>
              <a:rPr lang="zh-CN" altLang="da-DK" dirty="0"/>
              <a:t>个人介绍</a:t>
            </a:r>
            <a:endParaRPr lang="zh-CN" alt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446049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2" y="1271411"/>
            <a:ext cx="5159943" cy="2361906"/>
          </a:xfrm>
        </p:spPr>
      </p:pic>
      <p:sp>
        <p:nvSpPr>
          <p:cNvPr id="2" name="Title 1 1"/>
          <p:cNvSpPr>
            <a:spLocks noGrp="1"/>
          </p:cNvSpPr>
          <p:nvPr>
            <p:ph type="title"/>
          </p:nvPr>
        </p:nvSpPr>
        <p:spPr>
          <a:xfrm>
            <a:off x="219759" y="309364"/>
            <a:ext cx="8229600" cy="548640"/>
          </a:xfrm>
        </p:spPr>
        <p:txBody>
          <a:bodyPr/>
          <a:lstStyle/>
          <a:p>
            <a:r>
              <a:rPr lang="da-DK" dirty="0">
                <a:solidFill>
                  <a:schemeClr val="tx1"/>
                </a:solidFill>
              </a:rPr>
              <a:t>Differential privacy based approaches  </a:t>
            </a:r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grpSp>
        <p:nvGrpSpPr>
          <p:cNvPr id="10" name="Group 9"/>
          <p:cNvGrpSpPr/>
          <p:nvPr/>
        </p:nvGrpSpPr>
        <p:grpSpPr>
          <a:xfrm>
            <a:off x="4462606" y="1904995"/>
            <a:ext cx="3725714" cy="1502892"/>
            <a:chOff x="2469966" y="4239716"/>
            <a:chExt cx="3725714" cy="1502892"/>
          </a:xfrm>
        </p:grpSpPr>
        <p:pic>
          <p:nvPicPr>
            <p:cNvPr id="7" name="Picture 6 1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\forall s_i\in \Omega_i:\quad \frac{P(\hat{F}(\bs)\in \mathcal{Y}_s )}{P(\hat{F}(\bs^{-i})\in \mathcal{Y}_s)} \leq e^{\epsilon}&#10;\end{displaymath}&#10;&#10;\end{document}" title="IguanaTex Bitmap Display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9966" y="4648305"/>
              <a:ext cx="3725714" cy="685714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218038" y="4239716"/>
              <a:ext cx="1297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1600" dirty="0" err="1">
                  <a:latin typeface="times" panose="02020603050405020304" pitchFamily="18" charset="0"/>
                  <a:cs typeface="times" panose="02020603050405020304" pitchFamily="18" charset="0"/>
                </a:rPr>
                <a:t>Posterior</a:t>
              </a:r>
              <a:r>
                <a:rPr lang="da-DK" dirty="0"/>
                <a:t> </a:t>
              </a:r>
              <a:endParaRPr lang="da-DK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332823" y="5373276"/>
              <a:ext cx="1297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1600" dirty="0">
                  <a:latin typeface="times" panose="02020603050405020304" pitchFamily="18" charset="0"/>
                  <a:cs typeface="times" panose="02020603050405020304" pitchFamily="18" charset="0"/>
                </a:rPr>
                <a:t>Prior</a:t>
              </a:r>
              <a:r>
                <a:rPr lang="da-DK" dirty="0"/>
                <a:t> </a:t>
              </a:r>
              <a:endParaRPr lang="da-DK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142023" y="1431477"/>
            <a:ext cx="1889327" cy="1976410"/>
            <a:chOff x="1076348" y="1600714"/>
            <a:chExt cx="1889327" cy="1976410"/>
          </a:xfrm>
        </p:grpSpPr>
        <p:sp>
          <p:nvSpPr>
            <p:cNvPr id="6" name="Oval 5"/>
            <p:cNvSpPr/>
            <p:nvPr/>
          </p:nvSpPr>
          <p:spPr>
            <a:xfrm>
              <a:off x="1076348" y="1600714"/>
              <a:ext cx="255639" cy="27530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9763" y="3220916"/>
              <a:ext cx="405912" cy="356208"/>
            </a:xfrm>
            <a:prstGeom prst="rect">
              <a:avLst/>
            </a:prstGeom>
          </p:spPr>
        </p:pic>
      </p:grpSp>
      <p:sp>
        <p:nvSpPr>
          <p:cNvPr id="12" name="Title 1 2"/>
          <p:cNvSpPr txBox="1"/>
          <p:nvPr/>
        </p:nvSpPr>
        <p:spPr>
          <a:xfrm>
            <a:off x="180186" y="842300"/>
            <a:ext cx="82296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800" b="0" kern="1200" baseline="0">
                <a:solidFill>
                  <a:srgbClr val="211A52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defRPr>
            </a:lvl1pPr>
          </a:lstStyle>
          <a:p>
            <a:r>
              <a:rPr lang="da-DK" sz="2000" dirty="0">
                <a:solidFill>
                  <a:schemeClr val="tx1"/>
                </a:solidFill>
              </a:rPr>
              <a:t>Main idea of differential privacy </a:t>
            </a:r>
            <a:r>
              <a:rPr lang="da-DK" sz="1800" dirty="0"/>
              <a:t>[</a:t>
            </a:r>
            <a:r>
              <a:rPr lang="da-DK" sz="1800" dirty="0">
                <a:solidFill>
                  <a:srgbClr val="002060"/>
                </a:solidFill>
              </a:rPr>
              <a:t>Dwork</a:t>
            </a:r>
            <a:r>
              <a:rPr lang="da-DK" sz="1800" dirty="0"/>
              <a:t>, 2006]  </a:t>
            </a:r>
            <a:endParaRPr lang="da-DK" sz="1800" dirty="0">
              <a:solidFill>
                <a:schemeClr val="tx1"/>
              </a:solidFill>
            </a:endParaRPr>
          </a:p>
        </p:txBody>
      </p:sp>
      <p:sp>
        <p:nvSpPr>
          <p:cNvPr id="13" name="Title 1 3"/>
          <p:cNvSpPr txBox="1"/>
          <p:nvPr/>
        </p:nvSpPr>
        <p:spPr>
          <a:xfrm>
            <a:off x="22564" y="3490600"/>
            <a:ext cx="82296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800" b="0" kern="1200" baseline="0">
                <a:solidFill>
                  <a:srgbClr val="211A52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defRPr>
            </a:lvl1pPr>
          </a:lstStyle>
          <a:p>
            <a:r>
              <a:rPr lang="da-DK" sz="2000" dirty="0">
                <a:solidFill>
                  <a:schemeClr val="tx1"/>
                </a:solidFill>
              </a:rPr>
              <a:t>Differential privacy + distributed signal processing </a:t>
            </a:r>
            <a:r>
              <a:rPr lang="da-DK" sz="1900" dirty="0">
                <a:solidFill>
                  <a:srgbClr val="002060"/>
                </a:solidFill>
              </a:rPr>
              <a:t>[Huang, 2015] </a:t>
            </a:r>
            <a:r>
              <a:rPr lang="da-DK" altLang="zh-CN" sz="1900" dirty="0">
                <a:solidFill>
                  <a:srgbClr val="002060"/>
                </a:solidFill>
              </a:rPr>
              <a:t>[Nozari, 2018 ]</a:t>
            </a:r>
            <a:endParaRPr lang="da-DK" sz="2300" dirty="0">
              <a:solidFill>
                <a:srgbClr val="002060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457201" y="4213183"/>
            <a:ext cx="3454175" cy="2143169"/>
            <a:chOff x="810571" y="3369383"/>
            <a:chExt cx="3454175" cy="2143169"/>
          </a:xfrm>
        </p:grpSpPr>
        <p:grpSp>
          <p:nvGrpSpPr>
            <p:cNvPr id="16" name="Group 46"/>
            <p:cNvGrpSpPr/>
            <p:nvPr/>
          </p:nvGrpSpPr>
          <p:grpSpPr>
            <a:xfrm>
              <a:off x="810571" y="3369383"/>
              <a:ext cx="3454175" cy="2143169"/>
              <a:chOff x="4669900" y="2618463"/>
              <a:chExt cx="3789160" cy="2332406"/>
            </a:xfrm>
          </p:grpSpPr>
          <p:grpSp>
            <p:nvGrpSpPr>
              <p:cNvPr id="21" name="Group 48"/>
              <p:cNvGrpSpPr/>
              <p:nvPr/>
            </p:nvGrpSpPr>
            <p:grpSpPr>
              <a:xfrm>
                <a:off x="4669900" y="2618463"/>
                <a:ext cx="2109955" cy="2332406"/>
                <a:chOff x="511791" y="1404591"/>
                <a:chExt cx="2109955" cy="2332406"/>
              </a:xfrm>
            </p:grpSpPr>
            <p:sp>
              <p:nvSpPr>
                <p:cNvPr id="23" name="Rectangle 50"/>
                <p:cNvSpPr/>
                <p:nvPr/>
              </p:nvSpPr>
              <p:spPr>
                <a:xfrm>
                  <a:off x="1006939" y="1404591"/>
                  <a:ext cx="1106424" cy="348792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a-DK" dirty="0">
                    <a:solidFill>
                      <a:schemeClr val="tx1"/>
                    </a:solidFill>
                    <a:latin typeface="times" panose="02020603050405020304" pitchFamily="18" charset="0"/>
                    <a:cs typeface="times" panose="02020603050405020304" pitchFamily="18" charset="0"/>
                  </a:endParaRPr>
                </a:p>
              </p:txBody>
            </p:sp>
            <p:sp>
              <p:nvSpPr>
                <p:cNvPr id="24" name="Rectangle 51"/>
                <p:cNvSpPr/>
                <p:nvPr/>
              </p:nvSpPr>
              <p:spPr>
                <a:xfrm>
                  <a:off x="1013556" y="2676106"/>
                  <a:ext cx="1106424" cy="348792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a-DK" dirty="0">
                    <a:solidFill>
                      <a:schemeClr val="tx1"/>
                    </a:solidFill>
                    <a:latin typeface="times" panose="02020603050405020304" pitchFamily="18" charset="0"/>
                    <a:cs typeface="times" panose="02020603050405020304" pitchFamily="18" charset="0"/>
                  </a:endParaRPr>
                </a:p>
              </p:txBody>
            </p:sp>
            <p:sp>
              <p:nvSpPr>
                <p:cNvPr id="25" name="Rectangle 52"/>
                <p:cNvSpPr/>
                <p:nvPr/>
              </p:nvSpPr>
              <p:spPr>
                <a:xfrm>
                  <a:off x="740516" y="1982828"/>
                  <a:ext cx="1652505" cy="463833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ts val="1500"/>
                    </a:lnSpc>
                  </a:pPr>
                  <a:r>
                    <a:rPr lang="da-DK" sz="1600" dirty="0" err="1">
                      <a:solidFill>
                        <a:schemeClr val="tx1"/>
                      </a:solidFill>
                      <a:latin typeface="times" panose="02020603050405020304" pitchFamily="18" charset="0"/>
                      <a:cs typeface="times" panose="02020603050405020304" pitchFamily="18" charset="0"/>
                    </a:rPr>
                    <a:t>Differential</a:t>
                  </a:r>
                  <a:r>
                    <a:rPr lang="da-DK" sz="1600" dirty="0">
                      <a:solidFill>
                        <a:schemeClr val="tx1"/>
                      </a:solidFill>
                      <a:latin typeface="times" panose="02020603050405020304" pitchFamily="18" charset="0"/>
                      <a:cs typeface="times" panose="02020603050405020304" pitchFamily="18" charset="0"/>
                    </a:rPr>
                    <a:t> </a:t>
                  </a:r>
                  <a:r>
                    <a:rPr lang="da-DK" sz="1600" dirty="0" err="1">
                      <a:solidFill>
                        <a:schemeClr val="tx1"/>
                      </a:solidFill>
                      <a:latin typeface="times" panose="02020603050405020304" pitchFamily="18" charset="0"/>
                      <a:cs typeface="times" panose="02020603050405020304" pitchFamily="18" charset="0"/>
                    </a:rPr>
                    <a:t>privacy</a:t>
                  </a:r>
                  <a:r>
                    <a:rPr lang="da-DK" sz="1600" dirty="0">
                      <a:solidFill>
                        <a:schemeClr val="tx1"/>
                      </a:solidFill>
                      <a:latin typeface="times" panose="02020603050405020304" pitchFamily="18" charset="0"/>
                      <a:cs typeface="times" panose="02020603050405020304" pitchFamily="18" charset="0"/>
                    </a:rPr>
                    <a:t> </a:t>
                  </a:r>
                  <a:endParaRPr lang="da-DK" sz="1600" dirty="0">
                    <a:solidFill>
                      <a:schemeClr val="tx1"/>
                    </a:solidFill>
                    <a:latin typeface="times" panose="02020603050405020304" pitchFamily="18" charset="0"/>
                    <a:cs typeface="times" panose="02020603050405020304" pitchFamily="18" charset="0"/>
                  </a:endParaRPr>
                </a:p>
              </p:txBody>
            </p:sp>
            <p:sp>
              <p:nvSpPr>
                <p:cNvPr id="26" name="Rectangle 53"/>
                <p:cNvSpPr/>
                <p:nvPr/>
              </p:nvSpPr>
              <p:spPr>
                <a:xfrm>
                  <a:off x="511791" y="3216146"/>
                  <a:ext cx="2109955" cy="52085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ts val="1500"/>
                    </a:lnSpc>
                  </a:pPr>
                  <a:r>
                    <a:rPr lang="da-DK" sz="1600" dirty="0">
                      <a:solidFill>
                        <a:schemeClr val="tx1"/>
                      </a:solidFill>
                      <a:latin typeface="times" panose="02020603050405020304" pitchFamily="18" charset="0"/>
                      <a:cs typeface="times" panose="02020603050405020304" pitchFamily="18" charset="0"/>
                    </a:rPr>
                    <a:t>Distributed signal processing</a:t>
                  </a:r>
                  <a:endParaRPr lang="da-DK" sz="1600" dirty="0">
                    <a:solidFill>
                      <a:schemeClr val="tx1"/>
                    </a:solidFill>
                    <a:latin typeface="times" panose="02020603050405020304" pitchFamily="18" charset="0"/>
                    <a:cs typeface="times" panose="02020603050405020304" pitchFamily="18" charset="0"/>
                  </a:endParaRPr>
                </a:p>
              </p:txBody>
            </p:sp>
            <p:cxnSp>
              <p:nvCxnSpPr>
                <p:cNvPr id="27" name="Straight Arrow Connector 54"/>
                <p:cNvCxnSpPr>
                  <a:stCxn id="23" idx="2"/>
                  <a:endCxn id="25" idx="0"/>
                </p:cNvCxnSpPr>
                <p:nvPr/>
              </p:nvCxnSpPr>
              <p:spPr>
                <a:xfrm>
                  <a:off x="1560152" y="1753383"/>
                  <a:ext cx="6617" cy="22944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55"/>
                <p:cNvCxnSpPr>
                  <a:stCxn id="24" idx="2"/>
                  <a:endCxn id="26" idx="0"/>
                </p:cNvCxnSpPr>
                <p:nvPr/>
              </p:nvCxnSpPr>
              <p:spPr>
                <a:xfrm>
                  <a:off x="1566769" y="3024898"/>
                  <a:ext cx="0" cy="19124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56"/>
                <p:cNvCxnSpPr>
                  <a:stCxn id="25" idx="2"/>
                  <a:endCxn id="24" idx="0"/>
                </p:cNvCxnSpPr>
                <p:nvPr/>
              </p:nvCxnSpPr>
              <p:spPr>
                <a:xfrm>
                  <a:off x="1566769" y="2446660"/>
                  <a:ext cx="0" cy="22944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Rectangle 49"/>
              <p:cNvSpPr/>
              <p:nvPr/>
            </p:nvSpPr>
            <p:spPr>
              <a:xfrm>
                <a:off x="6944783" y="3274126"/>
                <a:ext cx="1514277" cy="3815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Right Arrow 47"/>
            <p:cNvSpPr/>
            <p:nvPr/>
          </p:nvSpPr>
          <p:spPr>
            <a:xfrm>
              <a:off x="2603617" y="4086720"/>
              <a:ext cx="195685" cy="84557"/>
            </a:xfrm>
            <a:prstGeom prst="rightArrow">
              <a:avLst/>
            </a:prstGeom>
            <a:solidFill>
              <a:schemeClr val="bg2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18" name="Picture 6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i^r=s_i+r_i\end{displaymath}&#10;&#10;\end{document}" title="IguanaTex Bitmap Display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7890" y="4052025"/>
              <a:ext cx="1193305" cy="238503"/>
            </a:xfrm>
            <a:prstGeom prst="rect">
              <a:avLst/>
            </a:prstGeom>
          </p:spPr>
        </p:pic>
        <p:pic>
          <p:nvPicPr>
            <p:cNvPr id="19" name="Picture 5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,\ldots,s_n&#10;\end{displaymath}&#10;&#10;\end{document}" title="IguanaTex Bitmap Display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1061" y="3469348"/>
              <a:ext cx="840572" cy="133180"/>
            </a:xfrm>
            <a:prstGeom prst="rect">
              <a:avLst/>
            </a:prstGeom>
          </p:spPr>
        </p:pic>
        <p:pic>
          <p:nvPicPr>
            <p:cNvPr id="20" name="Picture 6 2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^r,\ldots,s_n^r&#10;\end{displaymath}&#10;&#10;\end{document}" title="IguanaTex Bitmap Display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5082" y="4587715"/>
              <a:ext cx="840572" cy="205477"/>
            </a:xfrm>
            <a:prstGeom prst="rect">
              <a:avLst/>
            </a:prstGeom>
          </p:spPr>
        </p:pic>
      </p:grpSp>
      <p:sp>
        <p:nvSpPr>
          <p:cNvPr id="31" name="TextBox 13"/>
          <p:cNvSpPr txBox="1"/>
          <p:nvPr/>
        </p:nvSpPr>
        <p:spPr>
          <a:xfrm>
            <a:off x="2445932" y="4250684"/>
            <a:ext cx="3111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</a:rPr>
              <a:t>   Data masking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</a:rPr>
              <a:t> by </a:t>
            </a: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</a:rPr>
              <a:t>inserting</a:t>
            </a: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</a:rPr>
              <a:t> noise 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4771207" y="4214291"/>
            <a:ext cx="4577394" cy="2123658"/>
            <a:chOff x="4771207" y="4214291"/>
            <a:chExt cx="4577394" cy="2123658"/>
          </a:xfrm>
        </p:grpSpPr>
        <p:sp>
          <p:nvSpPr>
            <p:cNvPr id="14" name="TextBox 36"/>
            <p:cNvSpPr txBox="1"/>
            <p:nvPr/>
          </p:nvSpPr>
          <p:spPr>
            <a:xfrm>
              <a:off x="4771207" y="4214291"/>
              <a:ext cx="4577394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dirty="0">
                  <a:latin typeface="times" panose="02020603050405020304" pitchFamily="18" charset="0"/>
                  <a:cs typeface="times" panose="02020603050405020304" pitchFamily="18" charset="0"/>
                  <a:sym typeface="Wingdings" panose="05000000000000000000" pitchFamily="2" charset="2"/>
                </a:rPr>
                <a:t> </a:t>
              </a:r>
              <a:r>
                <a:rPr lang="da-DK" sz="1600" dirty="0">
                  <a:latin typeface="times" panose="02020603050405020304" pitchFamily="18" charset="0"/>
                  <a:cs typeface="times" panose="02020603050405020304" pitchFamily="18" charset="0"/>
                  <a:sym typeface="Wingdings" panose="05000000000000000000" pitchFamily="2" charset="2"/>
                </a:rPr>
                <a:t>Simple and general </a:t>
              </a:r>
              <a:endPara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endParaRPr>
            </a:p>
            <a:p>
              <a:pPr marL="342900" indent="-342900">
                <a:buFont typeface="Wingdings" panose="05000000000000000000" pitchFamily="2" charset="2"/>
                <a:buChar char="J"/>
              </a:pPr>
              <a:r>
                <a:rPr lang="da-DK" sz="1600" dirty="0">
                  <a:latin typeface="times" panose="02020603050405020304" pitchFamily="18" charset="0"/>
                  <a:cs typeface="times" panose="02020603050405020304" pitchFamily="18" charset="0"/>
                </a:rPr>
                <a:t>Individual privacy </a:t>
              </a:r>
              <a:endParaRPr lang="da-DK" sz="1600" dirty="0">
                <a:latin typeface="times" panose="02020603050405020304" pitchFamily="18" charset="0"/>
                <a:cs typeface="times" panose="02020603050405020304" pitchFamily="18" charset="0"/>
              </a:endParaRPr>
            </a:p>
            <a:p>
              <a:pPr marL="800100" lvl="1" indent="-342900">
                <a:buFont typeface="Wingdings" panose="05000000000000000000" pitchFamily="2" charset="2"/>
                <a:buChar char="J"/>
              </a:pPr>
              <a:r>
                <a:rPr lang="da-DK" sz="1600" dirty="0">
                  <a:latin typeface="times" panose="02020603050405020304" pitchFamily="18" charset="0"/>
                  <a:cs typeface="times" panose="02020603050405020304" pitchFamily="18" charset="0"/>
                </a:rPr>
                <a:t>No secure channel encrytion (eavesdropping adversary) </a:t>
              </a:r>
              <a:endParaRPr lang="da-DK" sz="1600" dirty="0">
                <a:latin typeface="times" panose="02020603050405020304" pitchFamily="18" charset="0"/>
                <a:cs typeface="times" panose="02020603050405020304" pitchFamily="18" charset="0"/>
              </a:endParaRPr>
            </a:p>
            <a:p>
              <a:r>
                <a:rPr lang="da-DK" sz="1600" dirty="0">
                  <a:latin typeface="times" panose="02020603050405020304" pitchFamily="18" charset="0"/>
                  <a:cs typeface="times" panose="02020603050405020304" pitchFamily="18" charset="0"/>
                </a:rPr>
                <a:t>        </a:t>
              </a:r>
              <a:r>
                <a:rPr lang="da-DK" sz="1600" dirty="0">
                  <a:latin typeface="times" panose="02020603050405020304" pitchFamily="18" charset="0"/>
                  <a:cs typeface="times" panose="02020603050405020304" pitchFamily="18" charset="0"/>
                  <a:sym typeface="Wingdings" panose="05000000000000000000" pitchFamily="2" charset="2"/>
                </a:rPr>
                <a:t>     Secure </a:t>
              </a:r>
              <a:r>
                <a:rPr lang="da-DK" sz="1600" dirty="0" err="1">
                  <a:latin typeface="times" panose="02020603050405020304" pitchFamily="18" charset="0"/>
                  <a:cs typeface="times" panose="02020603050405020304" pitchFamily="18" charset="0"/>
                  <a:sym typeface="Wingdings" panose="05000000000000000000" pitchFamily="2" charset="2"/>
                </a:rPr>
                <a:t>against</a:t>
              </a:r>
              <a:r>
                <a:rPr lang="da-DK" sz="1600" dirty="0">
                  <a:latin typeface="times" panose="02020603050405020304" pitchFamily="18" charset="0"/>
                  <a:cs typeface="times" panose="02020603050405020304" pitchFamily="18" charset="0"/>
                  <a:sym typeface="Wingdings" panose="05000000000000000000" pitchFamily="2" charset="2"/>
                </a:rPr>
                <a:t>           </a:t>
              </a:r>
              <a:r>
                <a:rPr lang="da-DK" sz="1600" dirty="0" err="1">
                  <a:latin typeface="times" panose="02020603050405020304" pitchFamily="18" charset="0"/>
                  <a:cs typeface="times" panose="02020603050405020304" pitchFamily="18" charset="0"/>
                </a:rPr>
                <a:t>corrupted</a:t>
              </a:r>
              <a:r>
                <a:rPr lang="da-DK" sz="1600" dirty="0">
                  <a:latin typeface="times" panose="02020603050405020304" pitchFamily="18" charset="0"/>
                  <a:cs typeface="times" panose="02020603050405020304" pitchFamily="18" charset="0"/>
                </a:rPr>
                <a:t> nodes</a:t>
              </a:r>
              <a:endParaRPr lang="da-DK" sz="1600" dirty="0">
                <a:latin typeface="times" panose="02020603050405020304" pitchFamily="18" charset="0"/>
                <a:cs typeface="times" panose="02020603050405020304" pitchFamily="18" charset="0"/>
              </a:endParaRPr>
            </a:p>
            <a:p>
              <a:r>
                <a:rPr lang="da-DK" sz="1600" dirty="0">
                  <a:latin typeface="times" panose="02020603050405020304" pitchFamily="18" charset="0"/>
                  <a:cs typeface="times" panose="02020603050405020304" pitchFamily="18" charset="0"/>
                </a:rPr>
                <a:t>            (passive adversary)</a:t>
              </a:r>
              <a:endParaRPr lang="da-DK" sz="1600" dirty="0">
                <a:latin typeface="times" panose="02020603050405020304" pitchFamily="18" charset="0"/>
                <a:cs typeface="times" panose="02020603050405020304" pitchFamily="18" charset="0"/>
              </a:endParaRPr>
            </a:p>
            <a:p>
              <a:pPr marL="342900" indent="-342900">
                <a:buFont typeface="Wingdings" panose="05000000000000000000" pitchFamily="2" charset="2"/>
                <a:buChar char="L"/>
              </a:pPr>
              <a:r>
                <a:rPr lang="da-DK" altLang="zh-CN" sz="1600" dirty="0">
                  <a:latin typeface="times" panose="02020603050405020304" pitchFamily="18" charset="0"/>
                  <a:cs typeface="times" panose="02020603050405020304" pitchFamily="18" charset="0"/>
                </a:rPr>
                <a:t>Output correctness </a:t>
              </a:r>
              <a:endParaRPr lang="da-DK" altLang="zh-CN" sz="1600" dirty="0">
                <a:latin typeface="times" panose="02020603050405020304" pitchFamily="18" charset="0"/>
                <a:cs typeface="times" panose="02020603050405020304" pitchFamily="18" charset="0"/>
              </a:endParaRPr>
            </a:p>
            <a:p>
              <a:pPr marL="800100" lvl="1" indent="-342900">
                <a:buFont typeface="Wingdings" panose="05000000000000000000" pitchFamily="2" charset="2"/>
                <a:buChar char="L"/>
              </a:pPr>
              <a:r>
                <a:rPr lang="da-DK" altLang="zh-CN" sz="1600" dirty="0">
                  <a:latin typeface="times" panose="02020603050405020304" pitchFamily="18" charset="0"/>
                  <a:cs typeface="times" panose="02020603050405020304" pitchFamily="18" charset="0"/>
                </a:rPr>
                <a:t>(traded by individual privacy)</a:t>
              </a:r>
              <a:endParaRPr lang="da-DK" altLang="zh-CN" sz="1600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pic>
          <p:nvPicPr>
            <p:cNvPr id="4" name="Picture 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n-1&#10;\end{displaymath}&#10;&#10;\end{document}" title="IguanaTex Bitmap Display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5969" y="5322504"/>
              <a:ext cx="448610" cy="136533"/>
            </a:xfrm>
            <a:prstGeom prst="rect">
              <a:avLst/>
            </a:prstGeom>
          </p:spPr>
        </p:pic>
      </p:grpSp>
      <p:sp>
        <p:nvSpPr>
          <p:cNvPr id="32" name="PB"/>
          <p:cNvSpPr/>
          <p:nvPr/>
        </p:nvSpPr>
        <p:spPr>
          <a:xfrm>
            <a:off x="0" y="6705600"/>
            <a:ext cx="4460488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0555" y="309581"/>
            <a:ext cx="8229600" cy="548640"/>
          </a:xfrm>
        </p:spPr>
        <p:txBody>
          <a:bodyPr>
            <a:normAutofit/>
          </a:bodyPr>
          <a:lstStyle/>
          <a:p>
            <a:r>
              <a:rPr lang="da-DK" sz="2800" dirty="0"/>
              <a:t>Secret sharing based approaches </a:t>
            </a:r>
            <a:endParaRPr lang="en-US" altLang="ko-KR" sz="2800" dirty="0">
              <a:latin typeface="Times New Roman" panose="02020503050405090304" charset="0"/>
              <a:cs typeface="Times New Roman" panose="02020503050405090304" charset="0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01754" y="6571753"/>
            <a:ext cx="2057400" cy="245325"/>
          </a:xfrm>
        </p:spPr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2444750" y="1390650"/>
            <a:ext cx="4870450" cy="1562100"/>
            <a:chOff x="468367" y="1060718"/>
            <a:chExt cx="4814519" cy="2000987"/>
          </a:xfrm>
        </p:grpSpPr>
        <p:grpSp>
          <p:nvGrpSpPr>
            <p:cNvPr id="15" name="Group 14"/>
            <p:cNvGrpSpPr/>
            <p:nvPr/>
          </p:nvGrpSpPr>
          <p:grpSpPr>
            <a:xfrm>
              <a:off x="468367" y="1060718"/>
              <a:ext cx="4814519" cy="2000987"/>
              <a:chOff x="468367" y="1152200"/>
              <a:chExt cx="4814519" cy="2000987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468367" y="1627411"/>
                <a:ext cx="909722" cy="909722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78089" y="1152200"/>
                <a:ext cx="3904797" cy="2000987"/>
              </a:xfrm>
              <a:prstGeom prst="rect">
                <a:avLst/>
              </a:prstGeom>
            </p:spPr>
          </p:pic>
        </p:grp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62524" y="1528588"/>
              <a:ext cx="298036" cy="197645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71" y="3665872"/>
            <a:ext cx="3099242" cy="2316461"/>
          </a:xfrm>
          <a:prstGeom prst="rect">
            <a:avLst/>
          </a:prstGeom>
        </p:spPr>
      </p:pic>
      <p:sp>
        <p:nvSpPr>
          <p:cNvPr id="17" name="TextBox 36"/>
          <p:cNvSpPr txBox="1"/>
          <p:nvPr/>
        </p:nvSpPr>
        <p:spPr>
          <a:xfrm>
            <a:off x="3569009" y="3134248"/>
            <a:ext cx="5193407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J"/>
            </a:pP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Output correctness 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J"/>
            </a:pP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no</a:t>
            </a: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 privacy-accuracy trade-off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  </a:t>
            </a: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Individual</a:t>
            </a:r>
            <a:r>
              <a:rPr lang="da-DK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 privacy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lvl="1"/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 </a:t>
            </a:r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Secure channel encrytion at all iterations</a:t>
            </a:r>
            <a:endParaRPr lang="da-DK" altLang="zh-CN" sz="16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/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     (eavesdropping adversary) </a:t>
            </a:r>
            <a:endParaRPr lang="da-DK" altLang="zh-CN" sz="16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        </a:t>
            </a:r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  </a:t>
            </a:r>
            <a:r>
              <a:rPr lang="da-DK" altLang="zh-CN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Require</a:t>
            </a:r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 at least one honest neighboring node</a:t>
            </a:r>
            <a:endParaRPr lang="da-DK" altLang="zh-CN" sz="16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            (passive adversary)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da-DK" sz="1600" dirty="0" err="1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C</a:t>
            </a:r>
            <a:r>
              <a:rPr lang="da-DK" altLang="zh-CN" sz="1600" dirty="0" err="1">
                <a:latin typeface="times" panose="02020603050405020304" pitchFamily="18" charset="0"/>
                <a:cs typeface="times" panose="02020603050405020304" pitchFamily="18" charset="0"/>
              </a:rPr>
              <a:t>ommunication</a:t>
            </a:r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altLang="zh-CN" sz="1600" dirty="0" err="1">
                <a:latin typeface="times" panose="02020603050405020304" pitchFamily="18" charset="0"/>
                <a:cs typeface="times" panose="02020603050405020304" pitchFamily="18" charset="0"/>
              </a:rPr>
              <a:t>expensive</a:t>
            </a:r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endParaRPr lang="da-DK" altLang="zh-CN" sz="16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Often require </a:t>
            </a:r>
            <a:r>
              <a:rPr lang="da-DK" altLang="zh-CN" sz="1600" dirty="0" err="1">
                <a:latin typeface="times" panose="02020603050405020304" pitchFamily="18" charset="0"/>
                <a:cs typeface="times" panose="02020603050405020304" pitchFamily="18" charset="0"/>
              </a:rPr>
              <a:t>fully-connected</a:t>
            </a:r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altLang="zh-CN" sz="1600" dirty="0" err="1">
                <a:latin typeface="times" panose="02020603050405020304" pitchFamily="18" charset="0"/>
                <a:cs typeface="times" panose="02020603050405020304" pitchFamily="18" charset="0"/>
              </a:rPr>
              <a:t>graphs</a:t>
            </a:r>
            <a:endParaRPr lang="da-DK" altLang="zh-CN" sz="16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     (except specific applications like average or </a:t>
            </a:r>
            <a:r>
              <a:rPr lang="da-DK" altLang="zh-CN" sz="1600" dirty="0" err="1">
                <a:latin typeface="times" panose="02020603050405020304" pitchFamily="18" charset="0"/>
                <a:cs typeface="times" panose="02020603050405020304" pitchFamily="18" charset="0"/>
              </a:rPr>
              <a:t>summation</a:t>
            </a:r>
            <a:r>
              <a:rPr lang="da-DK" altLang="zh-CN" sz="1600" dirty="0">
                <a:latin typeface="times" panose="02020603050405020304" pitchFamily="18" charset="0"/>
                <a:cs typeface="times" panose="02020603050405020304" pitchFamily="18" charset="0"/>
              </a:rPr>
              <a:t>          </a:t>
            </a:r>
            <a:endParaRPr lang="da-DK" sz="16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8" name="Title 1"/>
          <p:cNvSpPr txBox="1"/>
          <p:nvPr/>
        </p:nvSpPr>
        <p:spPr>
          <a:xfrm>
            <a:off x="260555" y="875667"/>
            <a:ext cx="82296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800" b="0" kern="1200" baseline="0">
                <a:solidFill>
                  <a:srgbClr val="211A52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defRPr>
            </a:lvl1pPr>
          </a:lstStyle>
          <a:p>
            <a:r>
              <a:rPr lang="da-DK" sz="2000" dirty="0">
                <a:solidFill>
                  <a:schemeClr val="tx1"/>
                </a:solidFill>
              </a:rPr>
              <a:t>Main idea of secret sharing</a:t>
            </a:r>
            <a:r>
              <a:rPr lang="da-DK" sz="180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rgbClr val="002060"/>
                </a:solidFill>
              </a:rPr>
              <a:t>[Cramer, 2015]</a:t>
            </a:r>
            <a:endParaRPr lang="da-DK" sz="1800" dirty="0">
              <a:solidFill>
                <a:srgbClr val="002060"/>
              </a:solidFill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43861" y="2787819"/>
            <a:ext cx="82296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800" b="0" kern="1200" baseline="0">
                <a:solidFill>
                  <a:srgbClr val="211A52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defRPr>
            </a:lvl1pPr>
          </a:lstStyle>
          <a:p>
            <a:r>
              <a:rPr lang="da-DK" sz="2000" dirty="0">
                <a:solidFill>
                  <a:schemeClr val="tx1"/>
                </a:solidFill>
              </a:rPr>
              <a:t>Secret sharing + distributed signal processing  </a:t>
            </a:r>
            <a:r>
              <a:rPr lang="da-DK" sz="1800" dirty="0">
                <a:solidFill>
                  <a:srgbClr val="002060"/>
                </a:solidFill>
              </a:rPr>
              <a:t>[Tjell 2019][Tjell 2020]</a:t>
            </a:r>
            <a:endParaRPr lang="da-DK" sz="1900" dirty="0">
              <a:solidFill>
                <a:srgbClr val="002060"/>
              </a:solidFill>
            </a:endParaRPr>
          </a:p>
        </p:txBody>
      </p:sp>
      <p:sp>
        <p:nvSpPr>
          <p:cNvPr id="20" name="Title 1"/>
          <p:cNvSpPr txBox="1"/>
          <p:nvPr/>
        </p:nvSpPr>
        <p:spPr>
          <a:xfrm>
            <a:off x="479292" y="5976706"/>
            <a:ext cx="2837834" cy="44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800" b="0" kern="1200" baseline="0">
                <a:solidFill>
                  <a:srgbClr val="211A52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defRPr>
            </a:lvl1pPr>
          </a:lstStyle>
          <a:p>
            <a:r>
              <a:rPr lang="da-DK" sz="1200" dirty="0">
                <a:solidFill>
                  <a:schemeClr val="tx1"/>
                </a:solidFill>
              </a:rPr>
              <a:t>Appply secret shairng at every iteration</a:t>
            </a:r>
            <a:endParaRPr lang="da-DK" sz="1200" dirty="0">
              <a:solidFill>
                <a:schemeClr val="tx1"/>
              </a:solidFill>
            </a:endParaRPr>
          </a:p>
        </p:txBody>
      </p:sp>
      <p:sp>
        <p:nvSpPr>
          <p:cNvPr id="3" name="PB"/>
          <p:cNvSpPr/>
          <p:nvPr/>
        </p:nvSpPr>
        <p:spPr>
          <a:xfrm>
            <a:off x="0" y="6705600"/>
            <a:ext cx="4683512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nl-NL" dirty="0"/>
              <a:t>5</a:t>
            </a:r>
            <a:r>
              <a:rPr lang="nl-NL" dirty="0"/>
              <a:t>. Proposed approaches </a:t>
            </a:r>
            <a:endParaRPr lang="nl-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4906537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altLang="zh-CN" sz="2400" dirty="0">
                <a:latin typeface="times" panose="02020603050405020304" pitchFamily="18" charset="0"/>
                <a:cs typeface="times" panose="02020603050405020304" pitchFamily="18" charset="0"/>
              </a:rPr>
              <a:t>Limitations of </a:t>
            </a:r>
            <a:r>
              <a:rPr lang="da-DK" altLang="zh-CN" sz="2400" dirty="0" err="1">
                <a:latin typeface="times" panose="02020603050405020304" pitchFamily="18" charset="0"/>
                <a:cs typeface="times" panose="02020603050405020304" pitchFamily="18" charset="0"/>
              </a:rPr>
              <a:t>existing</a:t>
            </a:r>
            <a:r>
              <a:rPr lang="da-DK" altLang="zh-CN" sz="24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altLang="zh-CN" sz="2400" dirty="0" err="1">
                <a:latin typeface="times" panose="02020603050405020304" pitchFamily="18" charset="0"/>
                <a:cs typeface="times" panose="02020603050405020304" pitchFamily="18" charset="0"/>
              </a:rPr>
              <a:t>algorithms</a:t>
            </a:r>
            <a:r>
              <a:rPr lang="da-DK" altLang="zh-CN" sz="2400" dirty="0">
                <a:latin typeface="times" panose="02020603050405020304" pitchFamily="18" charset="0"/>
                <a:cs typeface="times" panose="02020603050405020304" pitchFamily="18" charset="0"/>
              </a:rPr>
              <a:t> for general problems</a:t>
            </a:r>
            <a:endParaRPr lang="da-DK" altLang="zh-CN" sz="2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10" name="文本框 9"/>
          <p:cNvSpPr txBox="1"/>
          <p:nvPr/>
        </p:nvSpPr>
        <p:spPr>
          <a:xfrm>
            <a:off x="386471" y="1001047"/>
            <a:ext cx="9652050" cy="206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a-DK" altLang="zh-CN" sz="2400" dirty="0">
                <a:latin typeface="times" panose="02020603050405020304" pitchFamily="18" charset="0"/>
                <a:cs typeface="times" panose="02020603050405020304" pitchFamily="18" charset="0"/>
              </a:rPr>
              <a:t>Differential privacy algorithms:  </a:t>
            </a:r>
            <a:endParaRPr lang="da-DK" altLang="zh-CN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r>
              <a:rPr lang="da-DK" altLang="zh-CN" sz="2000" dirty="0" err="1">
                <a:latin typeface="times" panose="02020603050405020304" pitchFamily="18" charset="0"/>
                <a:cs typeface="times" panose="02020603050405020304" pitchFamily="18" charset="0"/>
              </a:rPr>
              <a:t>privacy-accuracy</a:t>
            </a: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altLang="zh-CN" sz="2000" dirty="0" err="1">
                <a:latin typeface="times" panose="02020603050405020304" pitchFamily="18" charset="0"/>
                <a:cs typeface="times" panose="02020603050405020304" pitchFamily="18" charset="0"/>
              </a:rPr>
              <a:t>trade-off</a:t>
            </a:r>
            <a:endParaRPr lang="da-DK" altLang="zh-CN" sz="2000" dirty="0" err="1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 indent="0">
              <a:buFont typeface="Arial" panose="020B0604020202090204" pitchFamily="34" charset="0"/>
              <a:buNone/>
            </a:pPr>
            <a:endParaRPr lang="da-DK" altLang="zh-CN" sz="2000" dirty="0">
              <a:highlight>
                <a:srgbClr val="FFFF00"/>
              </a:highlight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a-DK" altLang="zh-CN" sz="2400" dirty="0">
                <a:latin typeface="times" panose="02020603050405020304" pitchFamily="18" charset="0"/>
                <a:cs typeface="times" panose="02020603050405020304" pitchFamily="18" charset="0"/>
              </a:rPr>
              <a:t>Secret sharing approaches: </a:t>
            </a:r>
            <a:endParaRPr lang="da-DK" altLang="zh-CN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communcationally </a:t>
            </a:r>
            <a:r>
              <a:rPr lang="da-DK" altLang="zh-CN" sz="2000" dirty="0" err="1">
                <a:latin typeface="times" panose="02020603050405020304" pitchFamily="18" charset="0"/>
                <a:cs typeface="times" panose="02020603050405020304" pitchFamily="18" charset="0"/>
              </a:rPr>
              <a:t>expensive</a:t>
            </a: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endParaRPr lang="da-DK" altLang="zh-CN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r>
              <a:rPr lang="da-DK" altLang="zh-CN" sz="2000" dirty="0" err="1">
                <a:latin typeface="times" panose="02020603050405020304" pitchFamily="18" charset="0"/>
                <a:cs typeface="times" panose="02020603050405020304" pitchFamily="18" charset="0"/>
              </a:rPr>
              <a:t>fully-connected</a:t>
            </a: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altLang="zh-CN" sz="2000" dirty="0" err="1">
                <a:latin typeface="times" panose="02020603050405020304" pitchFamily="18" charset="0"/>
                <a:cs typeface="times" panose="02020603050405020304" pitchFamily="18" charset="0"/>
              </a:rPr>
              <a:t>graph</a:t>
            </a: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altLang="zh-CN" sz="2000" dirty="0" err="1">
                <a:latin typeface="times" panose="02020603050405020304" pitchFamily="18" charset="0"/>
                <a:cs typeface="times" panose="02020603050405020304" pitchFamily="18" charset="0"/>
              </a:rPr>
              <a:t>assumption</a:t>
            </a: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  </a:t>
            </a:r>
            <a:endParaRPr lang="da-DK" altLang="zh-CN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PB"/>
          <p:cNvSpPr/>
          <p:nvPr/>
        </p:nvSpPr>
        <p:spPr>
          <a:xfrm>
            <a:off x="0" y="6705600"/>
            <a:ext cx="5129561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63" y="364089"/>
            <a:ext cx="8229600" cy="548640"/>
          </a:xfrm>
        </p:spPr>
        <p:txBody>
          <a:bodyPr>
            <a:noAutofit/>
          </a:bodyPr>
          <a:lstStyle/>
          <a:p>
            <a:r>
              <a:rPr lang="en-US" sz="2000" dirty="0">
                <a:latin typeface="Arial Hebrew Regular" charset="0"/>
                <a:cs typeface="Arial Hebrew Regular" charset="0"/>
              </a:rPr>
              <a:t>Explore the nature of distributed tools for privacy-preservation</a:t>
            </a:r>
            <a:endParaRPr lang="en-US" sz="2000" dirty="0">
              <a:latin typeface="Arial Hebrew Regular" charset="0"/>
              <a:cs typeface="Arial Hebrew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7170" name="TextBox 7169"/>
          <p:cNvSpPr txBox="1"/>
          <p:nvPr/>
        </p:nvSpPr>
        <p:spPr>
          <a:xfrm>
            <a:off x="348363" y="1043034"/>
            <a:ext cx="8795637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" panose="02020603050405020304" pitchFamily="18" charset="0"/>
                <a:cs typeface="times" panose="02020603050405020304" pitchFamily="18" charset="0"/>
              </a:rPr>
              <a:t>Publication:  Q. Li, R. Heusdens, and M. G. Christensen, “</a:t>
            </a:r>
            <a:r>
              <a:rPr lang="en-US" sz="2000" b="1" i="1" dirty="0">
                <a:latin typeface="times" panose="02020603050405020304" pitchFamily="18" charset="0"/>
                <a:cs typeface="times" panose="02020603050405020304" pitchFamily="18" charset="0"/>
              </a:rPr>
              <a:t>Privacy-Preserving Distributed </a:t>
            </a:r>
            <a:r>
              <a:rPr lang="da-DK" sz="2000" b="1" i="1" dirty="0" err="1">
                <a:latin typeface="times" panose="02020603050405020304" pitchFamily="18" charset="0"/>
                <a:cs typeface="times" panose="02020603050405020304" pitchFamily="18" charset="0"/>
              </a:rPr>
              <a:t>Optimization</a:t>
            </a:r>
            <a:r>
              <a:rPr lang="da-DK" sz="2000" b="1" i="1" dirty="0">
                <a:latin typeface="times" panose="02020603050405020304" pitchFamily="18" charset="0"/>
                <a:cs typeface="times" panose="02020603050405020304" pitchFamily="18" charset="0"/>
              </a:rPr>
              <a:t> via </a:t>
            </a:r>
            <a:r>
              <a:rPr lang="da-DK" sz="2000" b="1" i="1" dirty="0" err="1">
                <a:latin typeface="times" panose="02020603050405020304" pitchFamily="18" charset="0"/>
                <a:cs typeface="times" panose="02020603050405020304" pitchFamily="18" charset="0"/>
              </a:rPr>
              <a:t>Subspace</a:t>
            </a:r>
            <a:r>
              <a:rPr lang="da-DK" sz="2000" b="1" i="1" dirty="0">
                <a:latin typeface="times" panose="02020603050405020304" pitchFamily="18" charset="0"/>
                <a:cs typeface="times" panose="02020603050405020304" pitchFamily="18" charset="0"/>
              </a:rPr>
              <a:t> Perturbation: A General Framework</a:t>
            </a:r>
            <a:r>
              <a:rPr lang="da-DK" sz="2000" b="1" dirty="0">
                <a:latin typeface="times" panose="02020603050405020304" pitchFamily="18" charset="0"/>
                <a:cs typeface="times" panose="02020603050405020304" pitchFamily="18" charset="0"/>
              </a:rPr>
              <a:t>,” in IEEE Trans. Signal </a:t>
            </a:r>
            <a:r>
              <a:rPr lang="da-DK" sz="2000" b="1" dirty="0" err="1">
                <a:latin typeface="times" panose="02020603050405020304" pitchFamily="18" charset="0"/>
                <a:cs typeface="times" panose="02020603050405020304" pitchFamily="18" charset="0"/>
              </a:rPr>
              <a:t>Process</a:t>
            </a:r>
            <a:r>
              <a:rPr lang="da-DK" sz="2000" b="1" dirty="0">
                <a:latin typeface="times" panose="02020603050405020304" pitchFamily="18" charset="0"/>
                <a:cs typeface="times" panose="02020603050405020304" pitchFamily="18" charset="0"/>
              </a:rPr>
              <a:t>., vol. 68, </a:t>
            </a:r>
            <a:r>
              <a:rPr lang="da-DK" sz="2000" b="1" dirty="0" err="1">
                <a:latin typeface="times" panose="02020603050405020304" pitchFamily="18" charset="0"/>
                <a:cs typeface="times" panose="02020603050405020304" pitchFamily="18" charset="0"/>
              </a:rPr>
              <a:t>pp</a:t>
            </a:r>
            <a:r>
              <a:rPr lang="da-DK" sz="2000" b="1" dirty="0">
                <a:latin typeface="times" panose="02020603050405020304" pitchFamily="18" charset="0"/>
                <a:cs typeface="times" panose="02020603050405020304" pitchFamily="18" charset="0"/>
              </a:rPr>
              <a:t>. 5983 - 5996, 2020.</a:t>
            </a:r>
            <a:endParaRPr lang="da-DK" sz="2000" b="1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da-DK" sz="2000" b="1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da-DK" altLang="zh-CN" sz="2000" dirty="0" err="1">
                <a:latin typeface="times" panose="02020603050405020304" pitchFamily="18" charset="0"/>
                <a:cs typeface="times" panose="02020603050405020304" pitchFamily="18" charset="0"/>
              </a:rPr>
              <a:t>Contributions</a:t>
            </a: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:</a:t>
            </a:r>
            <a:endParaRPr lang="da-DK" altLang="zh-CN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A novel privacy-preserving approach derived on distributed optimization:  subspace perturbation (DOSP)</a:t>
            </a:r>
            <a:endParaRPr lang="da-DK" altLang="zh-CN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Address the limitations of existing approaches</a:t>
            </a:r>
            <a:endParaRPr lang="da-DK" sz="2000" b="1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PB"/>
          <p:cNvSpPr/>
          <p:nvPr/>
        </p:nvSpPr>
        <p:spPr>
          <a:xfrm>
            <a:off x="0" y="6705600"/>
            <a:ext cx="5352585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Distributed optimization over a network 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pic>
        <p:nvPicPr>
          <p:cNvPr id="35" name="Content Placeholder 7"/>
          <p:cNvPicPr>
            <a:picLocks noGrp="1" noChangeAspect="1"/>
          </p:cNvPicPr>
          <p:nvPr>
            <p:ph idx="4294967295"/>
          </p:nvPr>
        </p:nvPicPr>
        <p:blipFill>
          <a:blip r:embed="rId1"/>
          <a:stretch>
            <a:fillRect/>
          </a:stretch>
        </p:blipFill>
        <p:spPr>
          <a:xfrm>
            <a:off x="277042" y="979368"/>
            <a:ext cx="2286993" cy="2052637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1110" y="1215344"/>
            <a:ext cx="1314450" cy="167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763" y="1410315"/>
            <a:ext cx="3810254" cy="79716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564014" y="2442648"/>
            <a:ext cx="290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Incidence matrix: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185" y="2532974"/>
            <a:ext cx="1052332" cy="188679"/>
          </a:xfrm>
          <a:prstGeom prst="rect">
            <a:avLst/>
          </a:prstGeom>
        </p:spPr>
      </p:pic>
      <p:sp>
        <p:nvSpPr>
          <p:cNvPr id="13" name="TextBox 8"/>
          <p:cNvSpPr txBox="1"/>
          <p:nvPr/>
        </p:nvSpPr>
        <p:spPr>
          <a:xfrm>
            <a:off x="287297" y="3112939"/>
            <a:ext cx="982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Extended augmented </a:t>
            </a:r>
            <a:r>
              <a:rPr lang="en-US" sz="2000" dirty="0" err="1">
                <a:latin typeface="times" panose="02020603050405020304" pitchFamily="18" charset="0"/>
                <a:cs typeface="times" panose="02020603050405020304" pitchFamily="18" charset="0"/>
              </a:rPr>
              <a:t>Lagrangian</a:t>
            </a: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 of 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PDMM </a:t>
            </a:r>
            <a:r>
              <a:rPr lang="da-DK" altLang="zh-CN" dirty="0">
                <a:latin typeface="times" panose="02020603050405020304" pitchFamily="18" charset="0"/>
                <a:cs typeface="times" panose="02020603050405020304" pitchFamily="18" charset="0"/>
              </a:rPr>
              <a:t>[Sherson, 2018]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14" name="Picture 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L(\bx,\blambda) = f(\bx,\bs)+ (\bP\blambda^{(t)})^{\top}\!\!\bC\bx + \frac{c}{2}\|\bC\bx + \bPC\bx^{(t)}-2\boldsymbol{d}\|_2^2&#10;\end{displaymath}&#10;&#10;\end{document}" title="IguanaTex Bitmap Display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71" y="3675678"/>
            <a:ext cx="5871031" cy="410870"/>
          </a:xfrm>
          <a:prstGeom prst="rect">
            <a:avLst/>
          </a:prstGeom>
        </p:spPr>
      </p:pic>
      <p:grpSp>
        <p:nvGrpSpPr>
          <p:cNvPr id="16" name="Group 11"/>
          <p:cNvGrpSpPr/>
          <p:nvPr/>
        </p:nvGrpSpPr>
        <p:grpSpPr>
          <a:xfrm>
            <a:off x="324276" y="4160955"/>
            <a:ext cx="5056998" cy="369332"/>
            <a:chOff x="253549" y="2051219"/>
            <a:chExt cx="5056998" cy="369332"/>
          </a:xfrm>
        </p:grpSpPr>
        <p:sp>
          <p:nvSpPr>
            <p:cNvPr id="17" name="TextBox 15"/>
            <p:cNvSpPr txBox="1"/>
            <p:nvPr/>
          </p:nvSpPr>
          <p:spPr>
            <a:xfrm>
              <a:off x="253549" y="2051219"/>
              <a:ext cx="5056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dirty="0">
                  <a:latin typeface="times" panose="02020603050405020304" pitchFamily="18" charset="0"/>
                  <a:cs typeface="times" panose="02020603050405020304" pitchFamily="18" charset="0"/>
                </a:rPr>
                <a:t>          : </a:t>
              </a:r>
              <a:r>
                <a:rPr lang="da-DK" dirty="0" err="1">
                  <a:latin typeface="times" panose="02020603050405020304" pitchFamily="18" charset="0"/>
                  <a:cs typeface="times" panose="02020603050405020304" pitchFamily="18" charset="0"/>
                </a:rPr>
                <a:t>constant</a:t>
              </a:r>
              <a:r>
                <a:rPr lang="da-DK" dirty="0">
                  <a:latin typeface="times" panose="02020603050405020304" pitchFamily="18" charset="0"/>
                  <a:cs typeface="times" panose="02020603050405020304" pitchFamily="18" charset="0"/>
                </a:rPr>
                <a:t> for </a:t>
              </a:r>
              <a:r>
                <a:rPr lang="da-DK" dirty="0" err="1">
                  <a:latin typeface="times" panose="02020603050405020304" pitchFamily="18" charset="0"/>
                  <a:cs typeface="times" panose="02020603050405020304" pitchFamily="18" charset="0"/>
                </a:rPr>
                <a:t>controlling</a:t>
              </a:r>
              <a:r>
                <a:rPr lang="da-DK" dirty="0">
                  <a:latin typeface="times" panose="02020603050405020304" pitchFamily="18" charset="0"/>
                  <a:cs typeface="times" panose="02020603050405020304" pitchFamily="18" charset="0"/>
                </a:rPr>
                <a:t> </a:t>
              </a:r>
              <a:r>
                <a:rPr lang="da-DK" dirty="0" err="1">
                  <a:latin typeface="times" panose="02020603050405020304" pitchFamily="18" charset="0"/>
                  <a:cs typeface="times" panose="02020603050405020304" pitchFamily="18" charset="0"/>
                </a:rPr>
                <a:t>convergence</a:t>
              </a:r>
              <a:r>
                <a:rPr lang="da-DK" dirty="0">
                  <a:latin typeface="times" panose="02020603050405020304" pitchFamily="18" charset="0"/>
                  <a:cs typeface="times" panose="02020603050405020304" pitchFamily="18" charset="0"/>
                </a:rPr>
                <a:t> rate   </a:t>
              </a:r>
              <a:endParaRPr lang="da-DK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pic>
          <p:nvPicPr>
            <p:cNvPr id="18" name="Picture 10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243" y="2170174"/>
              <a:ext cx="535297" cy="171082"/>
            </a:xfrm>
            <a:prstGeom prst="rect">
              <a:avLst/>
            </a:prstGeom>
          </p:spPr>
        </p:pic>
      </p:grpSp>
      <p:grpSp>
        <p:nvGrpSpPr>
          <p:cNvPr id="5" name="Group 4"/>
          <p:cNvGrpSpPr/>
          <p:nvPr/>
        </p:nvGrpSpPr>
        <p:grpSpPr>
          <a:xfrm>
            <a:off x="324276" y="4136683"/>
            <a:ext cx="6124526" cy="2703787"/>
            <a:chOff x="324276" y="4136683"/>
            <a:chExt cx="6124526" cy="2703787"/>
          </a:xfrm>
        </p:grpSpPr>
        <p:grpSp>
          <p:nvGrpSpPr>
            <p:cNvPr id="21" name="Group 38"/>
            <p:cNvGrpSpPr/>
            <p:nvPr/>
          </p:nvGrpSpPr>
          <p:grpSpPr>
            <a:xfrm>
              <a:off x="416324" y="4621760"/>
              <a:ext cx="5019368" cy="369332"/>
              <a:chOff x="253549" y="2407718"/>
              <a:chExt cx="5019368" cy="369332"/>
            </a:xfrm>
          </p:grpSpPr>
          <p:sp>
            <p:nvSpPr>
              <p:cNvPr id="22" name="TextBox 25"/>
              <p:cNvSpPr txBox="1"/>
              <p:nvPr/>
            </p:nvSpPr>
            <p:spPr>
              <a:xfrm>
                <a:off x="253549" y="2407718"/>
                <a:ext cx="50193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dirty="0">
                    <a:latin typeface="times" panose="02020603050405020304" pitchFamily="18" charset="0"/>
                    <a:cs typeface="times" panose="02020603050405020304" pitchFamily="18" charset="0"/>
                  </a:rPr>
                  <a:t>              : dual variables for </a:t>
                </a:r>
                <a:r>
                  <a:rPr lang="da-DK" dirty="0" err="1">
                    <a:latin typeface="times" panose="02020603050405020304" pitchFamily="18" charset="0"/>
                    <a:cs typeface="times" panose="02020603050405020304" pitchFamily="18" charset="0"/>
                  </a:rPr>
                  <a:t>constraints</a:t>
                </a:r>
                <a:endParaRPr lang="da-DK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  <p:pic>
            <p:nvPicPr>
              <p:cNvPr id="23" name="Picture 7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3549" y="2516024"/>
                <a:ext cx="832457" cy="211200"/>
              </a:xfrm>
              <a:prstGeom prst="rect">
                <a:avLst/>
              </a:prstGeom>
            </p:spPr>
          </p:pic>
        </p:grpSp>
        <p:grpSp>
          <p:nvGrpSpPr>
            <p:cNvPr id="24" name="Group 37"/>
            <p:cNvGrpSpPr/>
            <p:nvPr/>
          </p:nvGrpSpPr>
          <p:grpSpPr>
            <a:xfrm>
              <a:off x="324276" y="5002993"/>
              <a:ext cx="5203464" cy="646331"/>
              <a:chOff x="253549" y="2777050"/>
              <a:chExt cx="5203464" cy="646331"/>
            </a:xfrm>
          </p:grpSpPr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5" name="TextBox 19"/>
                  <p:cNvSpPr txBox="1"/>
                  <p:nvPr/>
                </p:nvSpPr>
                <p:spPr>
                  <a:xfrm>
                    <a:off x="253549" y="2777050"/>
                    <a:ext cx="5203464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da-DK" dirty="0">
                        <a:latin typeface="times" panose="02020603050405020304" pitchFamily="18" charset="0"/>
                        <a:cs typeface="times" panose="02020603050405020304" pitchFamily="18" charset="0"/>
                      </a:rPr>
                      <a:t>Each edge                             corresponds two dual variables:        for </a:t>
                    </a:r>
                    <a:r>
                      <a:rPr lang="en-US" dirty="0">
                        <a:latin typeface="times" panose="02020603050405020304" pitchFamily="18" charset="0"/>
                        <a:cs typeface="times" panose="02020603050405020304" pitchFamily="18" charset="0"/>
                      </a:rPr>
                      <a:t>node   </a:t>
                    </a:r>
                    <a14:m>
                      <m:oMath xmlns:m="http://schemas.openxmlformats.org/officeDocument/2006/math">
                        <m:r>
                          <a:rPr lang="da-DK" b="0" i="0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,</m:t>
                        </m:r>
                      </m:oMath>
                    </a14:m>
                    <a:r>
                      <a:rPr lang="en-US" dirty="0">
                        <a:latin typeface="times" panose="02020603050405020304" pitchFamily="18" charset="0"/>
                        <a:cs typeface="times" panose="02020603050405020304" pitchFamily="18" charset="0"/>
                      </a:rPr>
                      <a:t>        for node </a:t>
                    </a:r>
                    <a:endParaRPr lang="da-DK" dirty="0">
                      <a:latin typeface="times" panose="02020603050405020304" pitchFamily="18" charset="0"/>
                      <a:cs typeface="times" panose="02020603050405020304" pitchFamily="18" charset="0"/>
                    </a:endParaRPr>
                  </a:p>
                </p:txBody>
              </p:sp>
            </mc:Choice>
            <mc:Fallback>
              <p:sp>
                <p:nvSpPr>
                  <p:cNvPr id="25" name="TextBox 1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3549" y="2777050"/>
                    <a:ext cx="5203464" cy="646331"/>
                  </a:xfrm>
                  <a:prstGeom prst="rect">
                    <a:avLst/>
                  </a:prstGeom>
                  <a:blipFill rotWithShape="1">
                    <a:blip r:embed="rId13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 </a:t>
                    </a:r>
                  </a:p>
                </p:txBody>
              </p:sp>
            </mc:Fallback>
          </mc:AlternateContent>
          <p:pic>
            <p:nvPicPr>
              <p:cNvPr id="26" name="Picture 12"/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54755" y="2880333"/>
                <a:ext cx="1341257" cy="226286"/>
              </a:xfrm>
              <a:prstGeom prst="rect">
                <a:avLst/>
              </a:prstGeom>
            </p:spPr>
          </p:pic>
          <p:pic>
            <p:nvPicPr>
              <p:cNvPr id="27" name="Picture 13"/>
              <p:cNvPicPr>
                <a:picLocks noChangeAspect="1"/>
              </p:cNvPicPr>
              <p:nvPr>
                <p:custDataLst>
                  <p:tags r:id="rId16"/>
                </p:custDataLst>
              </p:nvPr>
            </p:nvPicPr>
            <p:blipFill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95004" y="3143320"/>
                <a:ext cx="309943" cy="238629"/>
              </a:xfrm>
              <a:prstGeom prst="rect">
                <a:avLst/>
              </a:prstGeom>
            </p:spPr>
          </p:pic>
          <p:pic>
            <p:nvPicPr>
              <p:cNvPr id="28" name="Picture 14"/>
              <p:cNvPicPr>
                <a:picLocks noChangeAspect="1"/>
              </p:cNvPicPr>
              <p:nvPr>
                <p:custDataLst>
                  <p:tags r:id="rId18"/>
                </p:custDataLst>
              </p:nvPr>
            </p:nvPicPr>
            <p:blipFill>
              <a:blip r:embed="rId1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32285" y="3133954"/>
                <a:ext cx="316800" cy="238629"/>
              </a:xfrm>
              <a:prstGeom prst="rect">
                <a:avLst/>
              </a:prstGeom>
            </p:spPr>
          </p:pic>
          <p:pic>
            <p:nvPicPr>
              <p:cNvPr id="29" name="Picture 32"/>
              <p:cNvPicPr>
                <a:picLocks noChangeAspect="1"/>
              </p:cNvPicPr>
              <p:nvPr>
                <p:custDataLst>
                  <p:tags r:id="rId20"/>
                </p:custDataLst>
              </p:nvPr>
            </p:nvPicPr>
            <p:blipFill>
              <a:blip r:embed="rId2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27418" y="3164669"/>
                <a:ext cx="61714" cy="152229"/>
              </a:xfrm>
              <a:prstGeom prst="rect">
                <a:avLst/>
              </a:prstGeom>
            </p:spPr>
          </p:pic>
          <p:pic>
            <p:nvPicPr>
              <p:cNvPr id="30" name="Picture 33"/>
              <p:cNvPicPr>
                <a:picLocks noChangeAspect="1"/>
              </p:cNvPicPr>
              <p:nvPr>
                <p:custDataLst>
                  <p:tags r:id="rId22"/>
                </p:custDataLst>
              </p:nvPr>
            </p:nvPicPr>
            <p:blipFill>
              <a:blip r:embed="rId2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70147" y="3140402"/>
                <a:ext cx="94629" cy="196114"/>
              </a:xfrm>
              <a:prstGeom prst="rect">
                <a:avLst/>
              </a:prstGeom>
            </p:spPr>
          </p:pic>
        </p:grpSp>
        <p:pic>
          <p:nvPicPr>
            <p:cNvPr id="31" name="Picture 17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5171098" y="4136683"/>
              <a:ext cx="1277704" cy="2703787"/>
            </a:xfrm>
            <a:prstGeom prst="rect">
              <a:avLst/>
            </a:prstGeom>
          </p:spPr>
        </p:pic>
      </p:grpSp>
      <p:pic>
        <p:nvPicPr>
          <p:cNvPr id="32" name="Picture 43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24" y="5752607"/>
            <a:ext cx="3680167" cy="548167"/>
          </a:xfrm>
          <a:prstGeom prst="rect">
            <a:avLst/>
          </a:prstGeom>
        </p:spPr>
      </p:pic>
      <p:sp>
        <p:nvSpPr>
          <p:cNvPr id="3" name="PB"/>
          <p:cNvSpPr/>
          <p:nvPr/>
        </p:nvSpPr>
        <p:spPr>
          <a:xfrm>
            <a:off x="0" y="6705600"/>
            <a:ext cx="5575610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127" y="305247"/>
            <a:ext cx="8229600" cy="548640"/>
          </a:xfrm>
        </p:spPr>
        <p:txBody>
          <a:bodyPr>
            <a:normAutofit fontScale="90000"/>
          </a:bodyPr>
          <a:lstStyle/>
          <a:p>
            <a:r>
              <a:rPr lang="da-DK" dirty="0"/>
              <a:t>Motivation of the proposed approach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pic>
        <p:nvPicPr>
          <p:cNvPr id="4" name="Picture 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x_{i}^{(t+1)} = \arg\min_{\bx_{i}} \left(&#10; f_{i}(\bx_{i},\bs_i)+ \sum_{j \in \mathcal{N}_i} {\blambda_{j|i}^{(t)^{\top}}}\!\!\bB_{i|j}\bx_i  &#10;+\frac{c}{2}\sum_{j \in \mathcal{N}_i}\|\bB_{i|j}\bx_{i}+\bB_{j|i}\bx_{j}^{(t)} -\boldsymbol{b}_{i,j}\|_2^2 \right)&#10;\end{displaymath}&#10;&#10;\end{document}" title="IguanaTex Bitmap Display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74" y="1661152"/>
            <a:ext cx="8309119" cy="82791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8127" y="1150730"/>
            <a:ext cx="8077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a-DK"/>
            </a:defPPr>
            <a:lvl1pPr>
              <a:defRPr sz="2000">
                <a:latin typeface="times" panose="02020603050405020304" pitchFamily="18" charset="0"/>
                <a:cs typeface="times" panose="02020603050405020304" pitchFamily="18" charset="0"/>
              </a:defRPr>
            </a:lvl1pPr>
          </a:lstStyle>
          <a:p>
            <a:r>
              <a:rPr lang="da-DK" dirty="0"/>
              <a:t>x-</a:t>
            </a:r>
            <a:r>
              <a:rPr lang="da-DK" dirty="0" err="1"/>
              <a:t>update</a:t>
            </a:r>
            <a:r>
              <a:rPr lang="da-DK" dirty="0"/>
              <a:t> of PDMM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 </a:t>
            </a:r>
            <a:endParaRPr lang="da-DK" dirty="0"/>
          </a:p>
        </p:txBody>
      </p:sp>
      <p:sp>
        <p:nvSpPr>
          <p:cNvPr id="6" name="Rectangle 5"/>
          <p:cNvSpPr/>
          <p:nvPr/>
        </p:nvSpPr>
        <p:spPr>
          <a:xfrm>
            <a:off x="2404332" y="2867041"/>
            <a:ext cx="1354666" cy="740567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7" name="Picture 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\bm 0 \in  \partial f_{i}(\bx_i^{(t+1)},\bs_i)+\sum_{j \in \mathcal{N}_i} \bB_{i|j}\blambda_{j|i}^{(t)}+c\sum_{j \in \mathcal{N}_i}(\bx_i^{(t+1)}-\bx_{j}^{(t)}  -\bB_{i|j}\boldsymbol{b}_{i,j})&#10;\end{displaymath}&#10;&#10;\end{document}" title="IguanaTex Bitmap Display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74" y="2997206"/>
            <a:ext cx="6611083" cy="5504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88127" y="4634595"/>
            <a:ext cx="86520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Motivation: </a:t>
            </a:r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Instead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of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inserting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additional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noise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why not exploit the dual variable as noise?</a:t>
            </a:r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09548" y="2940913"/>
            <a:ext cx="1485011" cy="514556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8" name="Rectangle 7"/>
          <p:cNvSpPr/>
          <p:nvPr/>
        </p:nvSpPr>
        <p:spPr>
          <a:xfrm>
            <a:off x="110803" y="3844482"/>
            <a:ext cx="2858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dirty="0" err="1">
                <a:latin typeface="times" panose="02020603050405020304" pitchFamily="18" charset="0"/>
                <a:cs typeface="times" panose="02020603050405020304" pitchFamily="18" charset="0"/>
              </a:rPr>
              <a:t>contains</a:t>
            </a:r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>
                <a:latin typeface="times" panose="02020603050405020304" pitchFamily="18" charset="0"/>
                <a:cs typeface="times" panose="02020603050405020304" pitchFamily="18" charset="0"/>
              </a:rPr>
              <a:t>private information</a:t>
            </a:r>
            <a:endParaRPr lang="da-DK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1452053" y="3519856"/>
            <a:ext cx="0" cy="32462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B"/>
          <p:cNvSpPr/>
          <p:nvPr/>
        </p:nvSpPr>
        <p:spPr>
          <a:xfrm>
            <a:off x="0" y="6705600"/>
            <a:ext cx="5798634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  <p:bldP spid="11" grpId="0" animBg="1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9370"/>
            <a:ext cx="8229600" cy="548640"/>
          </a:xfrm>
        </p:spPr>
        <p:txBody>
          <a:bodyPr>
            <a:normAutofit fontScale="90000"/>
          </a:bodyPr>
          <a:lstStyle/>
          <a:p>
            <a:r>
              <a:rPr lang="da-DK" dirty="0" err="1"/>
              <a:t>Convergence</a:t>
            </a:r>
            <a:r>
              <a:rPr lang="da-DK" dirty="0"/>
              <a:t> </a:t>
            </a:r>
            <a:r>
              <a:rPr lang="da-DK" dirty="0" err="1"/>
              <a:t>behavior</a:t>
            </a:r>
            <a:r>
              <a:rPr lang="da-DK" dirty="0"/>
              <a:t> of </a:t>
            </a:r>
            <a:r>
              <a:rPr lang="da-DK" dirty="0" err="1"/>
              <a:t>dual</a:t>
            </a:r>
            <a:r>
              <a:rPr lang="da-DK" dirty="0"/>
              <a:t> variable 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147931" y="1783555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a-DK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457199" y="1066791"/>
                <a:ext cx="42260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times" panose="02020603050405020304" pitchFamily="18" charset="0"/>
                    <a:cs typeface="times" panose="02020603050405020304" pitchFamily="18" charset="0"/>
                  </a:rPr>
                  <a:t>Consider two successive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000" dirty="0">
                    <a:latin typeface="times" panose="02020603050405020304" pitchFamily="18" charset="0"/>
                    <a:cs typeface="times" panose="02020603050405020304" pitchFamily="18" charset="0"/>
                  </a:rPr>
                  <a:t>-updates</a:t>
                </a:r>
                <a:endParaRPr lang="da-DK" sz="20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99" y="1066791"/>
                <a:ext cx="4226087" cy="400110"/>
              </a:xfrm>
              <a:prstGeom prst="rect">
                <a:avLst/>
              </a:prstGeom>
              <a:blipFill rotWithShape="1">
                <a:blip r:embed="rId1"/>
                <a:stretch>
                  <a:fillRect l="-15" t="-156" r="4" b="-766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 </a:t>
                </a:r>
              </a:p>
            </p:txBody>
          </p:sp>
        </mc:Fallback>
      </mc:AlternateContent>
      <p:sp>
        <p:nvSpPr>
          <p:cNvPr id="25" name="Right Arrow 24"/>
          <p:cNvSpPr/>
          <p:nvPr/>
        </p:nvSpPr>
        <p:spPr>
          <a:xfrm rot="5400000">
            <a:off x="1284980" y="3290885"/>
            <a:ext cx="494896" cy="117122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nl-NL"/>
          </a:p>
        </p:txBody>
      </p:sp>
      <p:sp>
        <p:nvSpPr>
          <p:cNvPr id="27" name="Right Arrow 26"/>
          <p:cNvSpPr/>
          <p:nvPr/>
        </p:nvSpPr>
        <p:spPr>
          <a:xfrm rot="5400000">
            <a:off x="2443654" y="3277344"/>
            <a:ext cx="494896" cy="117122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nl-NL"/>
          </a:p>
        </p:txBody>
      </p:sp>
      <p:sp>
        <p:nvSpPr>
          <p:cNvPr id="28" name="TextBox 27"/>
          <p:cNvSpPr txBox="1"/>
          <p:nvPr/>
        </p:nvSpPr>
        <p:spPr>
          <a:xfrm>
            <a:off x="2679116" y="3137199"/>
            <a:ext cx="3874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Only be permuted at every iteration 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92766" y="3125662"/>
            <a:ext cx="1225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converge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993092" y="3790255"/>
            <a:ext cx="1893107" cy="458275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nl-NL"/>
          </a:p>
        </p:txBody>
      </p:sp>
      <p:sp>
        <p:nvSpPr>
          <p:cNvPr id="32" name="TextBox 31"/>
          <p:cNvSpPr txBox="1"/>
          <p:nvPr/>
        </p:nvSpPr>
        <p:spPr>
          <a:xfrm>
            <a:off x="3919053" y="3837407"/>
            <a:ext cx="1762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Subspace noise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85579" y="4573608"/>
            <a:ext cx="5871031" cy="420770"/>
            <a:chOff x="385579" y="4573608"/>
            <a:chExt cx="5871031" cy="420770"/>
          </a:xfrm>
        </p:grpSpPr>
        <p:pic>
          <p:nvPicPr>
            <p:cNvPr id="15" name="Picture 1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L(\bx,\blambda) = f(\bx,\bs)+ (\bP\blambda^{(t)})^{\top}\!\!\bC\bx + \frac{c}{2}\|\bC\bx + \bPC\bx^{(t)}-2\boldsymbol{d}\|_2^2&#10;\end{displaymath}&#10;&#10;\end{document}" title="IguanaTex Bitmap Display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579" y="4583508"/>
              <a:ext cx="5871031" cy="410870"/>
            </a:xfrm>
            <a:prstGeom prst="rect">
              <a:avLst/>
            </a:prstGeom>
          </p:spPr>
        </p:pic>
        <p:sp>
          <p:nvSpPr>
            <p:cNvPr id="22" name="Rectangle 21"/>
            <p:cNvSpPr/>
            <p:nvPr/>
          </p:nvSpPr>
          <p:spPr>
            <a:xfrm>
              <a:off x="2367633" y="4573608"/>
              <a:ext cx="1267102" cy="412460"/>
            </a:xfrm>
            <a:prstGeom prst="rect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nl-NL"/>
            </a:p>
          </p:txBody>
        </p:sp>
      </p:grpSp>
      <p:pic>
        <p:nvPicPr>
          <p:cNvPr id="7" name="Picture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17" y="1592419"/>
            <a:ext cx="4860343" cy="2715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092074"/>
            <a:ext cx="2630400" cy="2262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375" y="2078553"/>
            <a:ext cx="1729806" cy="22564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17" y="2615116"/>
            <a:ext cx="2944457" cy="27154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11" y="3249865"/>
            <a:ext cx="647314" cy="144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946" y="3897592"/>
            <a:ext cx="1789714" cy="27154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267" y="3920828"/>
            <a:ext cx="222171" cy="171429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85578" y="5126426"/>
            <a:ext cx="6444328" cy="677108"/>
            <a:chOff x="352211" y="4491073"/>
            <a:chExt cx="6444328" cy="677108"/>
          </a:xfrm>
        </p:grpSpPr>
        <p:grpSp>
          <p:nvGrpSpPr>
            <p:cNvPr id="24" name="Group 23"/>
            <p:cNvGrpSpPr/>
            <p:nvPr/>
          </p:nvGrpSpPr>
          <p:grpSpPr>
            <a:xfrm>
              <a:off x="352211" y="4491073"/>
              <a:ext cx="6444328" cy="677108"/>
              <a:chOff x="385740" y="4522969"/>
              <a:chExt cx="6444328" cy="677108"/>
            </a:xfrm>
          </p:grpSpPr>
          <p:sp>
            <p:nvSpPr>
              <p:cNvPr id="33" name="TextBox 32"/>
              <p:cNvSpPr txBox="1"/>
              <p:nvPr/>
            </p:nvSpPr>
            <p:spPr>
              <a:xfrm>
                <a:off x="385740" y="4522969"/>
                <a:ext cx="6444328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times" panose="02020603050405020304" pitchFamily="18" charset="0"/>
                    <a:cs typeface="times" panose="02020603050405020304" pitchFamily="18" charset="0"/>
                  </a:rPr>
                  <a:t>Non-</a:t>
                </a:r>
                <a:r>
                  <a:rPr lang="en-US" dirty="0" err="1">
                    <a:latin typeface="times" panose="02020603050405020304" pitchFamily="18" charset="0"/>
                    <a:cs typeface="times" panose="02020603050405020304" pitchFamily="18" charset="0"/>
                  </a:rPr>
                  <a:t>convegence</a:t>
                </a:r>
                <a:r>
                  <a:rPr lang="en-US" dirty="0">
                    <a:latin typeface="times" panose="02020603050405020304" pitchFamily="18" charset="0"/>
                    <a:cs typeface="times" panose="02020603050405020304" pitchFamily="18" charset="0"/>
                  </a:rPr>
                  <a:t> property will not affect the accuracy:</a:t>
                </a:r>
                <a:endParaRPr lang="en-US" sz="20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r>
                  <a:rPr lang="en-US" sz="2000" dirty="0">
                    <a:latin typeface="times" panose="02020603050405020304" pitchFamily="18" charset="0"/>
                    <a:cs typeface="times" panose="02020603050405020304" pitchFamily="18" charset="0"/>
                  </a:rPr>
                  <a:t>since</a:t>
                </a:r>
                <a:endParaRPr lang="da-DK" sz="20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  <p:pic>
            <p:nvPicPr>
              <p:cNvPr id="17" name="Picture 16"/>
              <p:cNvPicPr>
                <a:picLocks noChangeAspect="1"/>
              </p:cNvPicPr>
              <p:nvPr>
                <p:custDataLst>
                  <p:tags r:id="rId18"/>
                </p:custDataLst>
              </p:nvPr>
            </p:nvPicPr>
            <p:blipFill>
              <a:blip r:embed="rId1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06109" y="4635635"/>
                <a:ext cx="725486" cy="171429"/>
              </a:xfrm>
              <a:prstGeom prst="rect">
                <a:avLst/>
              </a:prstGeom>
            </p:spPr>
          </p:pic>
        </p:grpSp>
        <p:pic>
          <p:nvPicPr>
            <p:cNvPr id="18" name="Picture 17"/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9747" y="4829496"/>
              <a:ext cx="2494628" cy="329143"/>
            </a:xfrm>
            <a:prstGeom prst="rect">
              <a:avLst/>
            </a:prstGeom>
          </p:spPr>
        </p:pic>
      </p:grpSp>
      <p:sp>
        <p:nvSpPr>
          <p:cNvPr id="12" name="PB"/>
          <p:cNvSpPr/>
          <p:nvPr/>
        </p:nvSpPr>
        <p:spPr>
          <a:xfrm>
            <a:off x="0" y="6705600"/>
            <a:ext cx="6021658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7" grpId="0" animBg="1"/>
      <p:bldP spid="28" grpId="0"/>
      <p:bldP spid="29" grpId="0"/>
      <p:bldP spid="31" grpId="0" animBg="1"/>
      <p:bldP spid="3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8"/>
          <p:cNvSpPr txBox="1"/>
          <p:nvPr/>
        </p:nvSpPr>
        <p:spPr>
          <a:xfrm>
            <a:off x="457200" y="1102072"/>
            <a:ext cx="86001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  </a:t>
            </a: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Communication lightweight and do not require fully-connected graphs</a:t>
            </a:r>
            <a:endParaRPr lang="en-US" sz="20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  </a:t>
            </a: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General applicable to various optimizers: dual ascent and </a:t>
            </a:r>
            <a:r>
              <a:rPr lang="en-US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ADMM </a:t>
            </a: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[Boyd, 2011]</a:t>
            </a:r>
            <a:endParaRPr lang="en-US" altLang="zh-CN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en-US" altLang="zh-CN" sz="20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 </a:t>
            </a:r>
            <a:r>
              <a:rPr lang="en-US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 Output correctness: no privacy-accuracy trade-off</a:t>
            </a:r>
            <a:endParaRPr lang="en-US" altLang="zh-CN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en-US" altLang="zh-CN" sz="20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 </a:t>
            </a:r>
            <a:r>
              <a:rPr lang="en-US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 Individual privacy </a:t>
            </a:r>
            <a:endParaRPr lang="en-US" altLang="zh-CN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/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 </a:t>
            </a: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Eavesdropping adversary: only one time channel encryption 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for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transmitting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         </a:t>
            </a:r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/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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Passive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adversary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: at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least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one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honest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neighboring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node</a:t>
            </a:r>
            <a:endParaRPr lang="da-DK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Performances 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pic>
        <p:nvPicPr>
          <p:cNvPr id="15" name="Picture 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blambda^{(0)}&#10;\end{displaymath}&#10;&#10;\end{document}" title="IguanaTex Bitmap Display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018" y="2696364"/>
            <a:ext cx="451787" cy="240762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359847" y="3392167"/>
            <a:ext cx="6611083" cy="645301"/>
            <a:chOff x="1271150" y="2437398"/>
            <a:chExt cx="6611083" cy="645301"/>
          </a:xfrm>
        </p:grpSpPr>
        <p:sp>
          <p:nvSpPr>
            <p:cNvPr id="20" name="Rectangle 19"/>
            <p:cNvSpPr/>
            <p:nvPr/>
          </p:nvSpPr>
          <p:spPr>
            <a:xfrm>
              <a:off x="3305446" y="2782957"/>
              <a:ext cx="540997" cy="29974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23" name="Picture 22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\bm 0 \in  \partial f_{i}(\bx_i^{(t+1)},\bs_i)+\sum_{j \in \mathcal{N}_i} \bB_{i|j}\blambda_{j|i}^{(t)}+c\sum_{j \in \mathcal{N}_i}(\bx_i^{(t+1)}-\bx_{j}^{(t)}  -\bB_{i|j}\boldsymbol{b}_{i,j})&#10;\end{displaymath}&#10;&#10;\end{document}" title="IguanaTex Bitmap Display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1150" y="2437398"/>
              <a:ext cx="6611083" cy="550433"/>
            </a:xfrm>
            <a:prstGeom prst="rect">
              <a:avLst/>
            </a:prstGeom>
          </p:spPr>
        </p:pic>
      </p:grpSp>
      <p:sp>
        <p:nvSpPr>
          <p:cNvPr id="5" name="PB"/>
          <p:cNvSpPr/>
          <p:nvPr/>
        </p:nvSpPr>
        <p:spPr>
          <a:xfrm>
            <a:off x="0" y="6705600"/>
            <a:ext cx="6244683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277157"/>
            <a:ext cx="8229600" cy="548640"/>
          </a:xfrm>
        </p:spPr>
        <p:txBody>
          <a:bodyPr>
            <a:normAutofit fontScale="90000"/>
          </a:bodyPr>
          <a:lstStyle/>
          <a:p>
            <a:r>
              <a:rPr lang="en-US" dirty="0"/>
              <a:t>So far… </a:t>
            </a:r>
            <a:endParaRPr lang="da-DK" dirty="0"/>
          </a:p>
        </p:txBody>
      </p:sp>
      <p:sp>
        <p:nvSpPr>
          <p:cNvPr id="3" name="TextBox 2"/>
          <p:cNvSpPr txBox="1"/>
          <p:nvPr/>
        </p:nvSpPr>
        <p:spPr>
          <a:xfrm>
            <a:off x="347253" y="1396026"/>
            <a:ext cx="86264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45532" y="976159"/>
            <a:ext cx="897837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Information-theoretic privacy-preserving solutions</a:t>
            </a:r>
            <a:endParaRPr lang="en-US" sz="24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Secret sharing </a:t>
            </a: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Differential privacy </a:t>
            </a: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Distributed optimization based subspace perturbation </a:t>
            </a:r>
            <a:endParaRPr lang="en-US" sz="2000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6" name="TextBox 42"/>
          <p:cNvSpPr txBox="1"/>
          <p:nvPr/>
        </p:nvSpPr>
        <p:spPr>
          <a:xfrm>
            <a:off x="1735329" y="3436719"/>
            <a:ext cx="58846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b="1" dirty="0" err="1">
                <a:latin typeface="times" panose="02020603050405020304" pitchFamily="18" charset="0"/>
                <a:cs typeface="times" panose="02020603050405020304" pitchFamily="18" charset="0"/>
              </a:rPr>
              <a:t>Which</a:t>
            </a:r>
            <a:r>
              <a:rPr lang="da-DK" sz="2400" b="1" dirty="0">
                <a:latin typeface="times" panose="02020603050405020304" pitchFamily="18" charset="0"/>
                <a:cs typeface="times" panose="02020603050405020304" pitchFamily="18" charset="0"/>
              </a:rPr>
              <a:t> algorithm is the </a:t>
            </a:r>
            <a:r>
              <a:rPr lang="da-DK" sz="2400" b="1" dirty="0" err="1">
                <a:latin typeface="times" panose="02020603050405020304" pitchFamily="18" charset="0"/>
                <a:cs typeface="times" panose="02020603050405020304" pitchFamily="18" charset="0"/>
              </a:rPr>
              <a:t>best</a:t>
            </a:r>
            <a:r>
              <a:rPr lang="da-DK" sz="2400" b="1" dirty="0">
                <a:latin typeface="times" panose="02020603050405020304" pitchFamily="18" charset="0"/>
                <a:cs typeface="times" panose="02020603050405020304" pitchFamily="18" charset="0"/>
              </a:rPr>
              <a:t>?</a:t>
            </a:r>
            <a:endParaRPr lang="da-DK" sz="2400" b="1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da-DK" sz="2400" b="1" dirty="0">
                <a:latin typeface="times" panose="02020603050405020304" pitchFamily="18" charset="0"/>
                <a:cs typeface="times" panose="02020603050405020304" pitchFamily="18" charset="0"/>
              </a:rPr>
              <a:t>How do they relate to each </a:t>
            </a:r>
            <a:r>
              <a:rPr lang="da-DK" sz="2400" b="1">
                <a:latin typeface="times" panose="02020603050405020304" pitchFamily="18" charset="0"/>
                <a:cs typeface="times" panose="02020603050405020304" pitchFamily="18" charset="0"/>
              </a:rPr>
              <a:t>other?</a:t>
            </a:r>
            <a:endParaRPr lang="da-DK" sz="240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7" name="PB"/>
          <p:cNvSpPr/>
          <p:nvPr/>
        </p:nvSpPr>
        <p:spPr>
          <a:xfrm>
            <a:off x="0" y="6705600"/>
            <a:ext cx="6467707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171" y="325159"/>
            <a:ext cx="8229600" cy="548640"/>
          </a:xfrm>
        </p:spPr>
        <p:txBody>
          <a:bodyPr>
            <a:noAutofit/>
          </a:bodyPr>
          <a:lstStyle/>
          <a:p>
            <a:r>
              <a:rPr lang="zh-CN" altLang="da-DK" sz="2800" b="1" dirty="0">
                <a:latin typeface="仿宋" charset="0"/>
                <a:ea typeface="仿宋" charset="0"/>
                <a:cs typeface="仿宋" charset="0"/>
              </a:rPr>
              <a:t>教育经历</a:t>
            </a:r>
            <a:endParaRPr lang="zh-CN" altLang="da-DK" sz="2800" b="1" dirty="0"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694085" y="6193879"/>
            <a:ext cx="2133600" cy="365125"/>
          </a:xfrm>
        </p:spPr>
        <p:txBody>
          <a:bodyPr/>
          <a:lstStyle/>
          <a:p>
            <a:fld id="{C55CEF2E-6799-4E8C-A9FD-EA0CF6D58CBC}" type="slidenum">
              <a:rPr lang="en-US" smtClean="0"/>
            </a:fld>
            <a:endParaRPr lang="en-US" dirty="0"/>
          </a:p>
        </p:txBody>
      </p:sp>
      <p:sp>
        <p:nvSpPr>
          <p:cNvPr id="101" name="东北大学 （中国秦皇岛），本科    电子信息工程                                                2011年9月-2015年6月…"/>
          <p:cNvSpPr txBox="1"/>
          <p:nvPr/>
        </p:nvSpPr>
        <p:spPr>
          <a:xfrm>
            <a:off x="520065" y="1009650"/>
            <a:ext cx="8258175" cy="514540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marL="285750" indent="-285750" algn="l" defTabSz="685800">
              <a:lnSpc>
                <a:spcPct val="13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zh-CN" altLang="da-DK" sz="1600" b="1" dirty="0">
                <a:latin typeface="仿宋" charset="0"/>
                <a:ea typeface="仿宋" charset="0"/>
                <a:cs typeface="仿宋" charset="0"/>
              </a:rPr>
              <a:t>中国-东北大学 （秦皇岛），本科    电子信息工程         </a:t>
            </a:r>
            <a:r>
              <a:rPr lang="en-US" altLang="zh-CN" sz="1600" b="1" dirty="0">
                <a:latin typeface="仿宋" charset="0"/>
                <a:ea typeface="仿宋" charset="0"/>
                <a:cs typeface="仿宋" charset="0"/>
              </a:rPr>
              <a:t>  </a:t>
            </a:r>
            <a:r>
              <a:rPr lang="zh-CN" altLang="da-DK" sz="1600" b="1" dirty="0">
                <a:latin typeface="仿宋" charset="0"/>
                <a:ea typeface="仿宋" charset="0"/>
                <a:cs typeface="仿宋" charset="0"/>
              </a:rPr>
              <a:t>2011年9月-2015年6月</a:t>
            </a:r>
            <a:endParaRPr lang="zh-CN" altLang="da-DK" sz="1600" b="1" dirty="0">
              <a:latin typeface="仿宋" charset="0"/>
              <a:ea typeface="仿宋" charset="0"/>
              <a:cs typeface="仿宋" charset="0"/>
            </a:endParaRPr>
          </a:p>
          <a:p>
            <a:pPr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r>
              <a:rPr lang="zh-CN" altLang="da-DK" sz="1600" dirty="0">
                <a:latin typeface="仿宋" charset="0"/>
                <a:ea typeface="仿宋" charset="0"/>
                <a:cs typeface="仿宋" charset="0"/>
              </a:rPr>
              <a:t>   GPA 91.97/100  (综合排名:1/145)</a:t>
            </a:r>
            <a:endParaRPr lang="zh-CN" altLang="da-DK" sz="1600" dirty="0">
              <a:latin typeface="仿宋" charset="0"/>
              <a:ea typeface="仿宋" charset="0"/>
              <a:cs typeface="仿宋" charset="0"/>
            </a:endParaRPr>
          </a:p>
          <a:p>
            <a:pPr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r>
              <a:rPr lang="zh-CN" altLang="da-DK" sz="1600" dirty="0">
                <a:latin typeface="仿宋" charset="0"/>
                <a:ea typeface="仿宋" charset="0"/>
                <a:cs typeface="仿宋" charset="0"/>
              </a:rPr>
              <a:t>   国家级奖学金，国家励志奖学金，省三好学生，省级数学竞赛一等奖等 </a:t>
            </a:r>
            <a:endParaRPr lang="zh-CN" altLang="da-DK" sz="1600" dirty="0">
              <a:latin typeface="仿宋" charset="0"/>
              <a:ea typeface="仿宋" charset="0"/>
              <a:cs typeface="仿宋" charset="0"/>
            </a:endParaRPr>
          </a:p>
          <a:p>
            <a:pPr indent="0" algn="l" defTabSz="685800">
              <a:lnSpc>
                <a:spcPct val="150000"/>
              </a:lnSpc>
              <a:buClrTx/>
              <a:buSzTx/>
              <a:buFont typeface="Arial" panose="020B0604020202090204" pitchFamily="34" charset="0"/>
              <a:buNone/>
            </a:pPr>
            <a:endParaRPr lang="zh-CN" altLang="da-DK" sz="1600" dirty="0">
              <a:latin typeface="仿宋" charset="0"/>
              <a:ea typeface="仿宋" charset="0"/>
              <a:cs typeface="仿宋" charset="0"/>
            </a:endParaRPr>
          </a:p>
          <a:p>
            <a:pPr marL="285750" indent="-28575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zh-CN" altLang="da-DK" sz="1600" b="1" dirty="0">
                <a:latin typeface="仿宋" charset="0"/>
                <a:ea typeface="仿宋" charset="0"/>
                <a:cs typeface="仿宋" charset="0"/>
                <a:sym typeface="+mn-ea"/>
              </a:rPr>
              <a:t>韩国-仁荷大学， 硕士  信息与通信工程                      2015年9月-2017年6月</a:t>
            </a:r>
            <a:endParaRPr lang="zh-CN" altLang="da-DK" sz="1600" dirty="0">
              <a:latin typeface="仿宋" charset="0"/>
              <a:ea typeface="仿宋" charset="0"/>
              <a:cs typeface="仿宋" charset="0"/>
            </a:endParaRPr>
          </a:p>
          <a:p>
            <a:pPr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r>
              <a:rPr lang="zh-CN" altLang="da-DK" sz="1600" dirty="0">
                <a:latin typeface="仿宋" charset="0"/>
                <a:ea typeface="仿宋" charset="0"/>
                <a:cs typeface="仿宋" charset="0"/>
                <a:sym typeface="+mn-ea"/>
              </a:rPr>
              <a:t>   GPA:98.63/100 (荣誉学生)， 导师: Hakil Kim（韩国）</a:t>
            </a:r>
            <a:endParaRPr lang="zh-CN" altLang="da-DK" sz="1600" dirty="0">
              <a:latin typeface="仿宋" charset="0"/>
              <a:ea typeface="仿宋" charset="0"/>
              <a:cs typeface="仿宋" charset="0"/>
            </a:endParaRPr>
          </a:p>
          <a:p>
            <a:pPr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r>
              <a:rPr lang="zh-CN" altLang="da-DK" sz="1600" dirty="0">
                <a:latin typeface="仿宋" charset="0"/>
                <a:ea typeface="仿宋" charset="0"/>
                <a:cs typeface="仿宋" charset="0"/>
                <a:sym typeface="+mn-ea"/>
              </a:rPr>
              <a:t>   全额奖学金 (学费 + 生活费) </a:t>
            </a: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 </a:t>
            </a:r>
            <a:r>
              <a:rPr lang="zh-CN" altLang="da-DK" sz="1600" dirty="0">
                <a:latin typeface="仿宋" charset="0"/>
                <a:ea typeface="仿宋" charset="0"/>
                <a:cs typeface="仿宋" charset="0"/>
                <a:sym typeface="+mn-ea"/>
              </a:rPr>
              <a:t>大学招生中国宣传大使</a:t>
            </a:r>
            <a:endParaRPr lang="zh-CN" altLang="da-DK" sz="16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285750" indent="-285750" algn="l" defTabSz="685800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16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285750" indent="-28575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1600" b="1" dirty="0">
                <a:latin typeface="仿宋" charset="0"/>
                <a:ea typeface="仿宋" charset="0"/>
                <a:cs typeface="仿宋" charset="0"/>
                <a:sym typeface="+mn-ea"/>
              </a:rPr>
              <a:t>丹麦-奥尔堡大学，博士    信息与通信工程                   2018年3月-2021年8月 </a:t>
            </a:r>
            <a:endParaRPr lang="en-US" altLang="zh-CN" sz="1600" b="1" dirty="0">
              <a:latin typeface="仿宋" charset="0"/>
              <a:ea typeface="仿宋" charset="0"/>
              <a:cs typeface="仿宋" charset="0"/>
            </a:endParaRPr>
          </a:p>
          <a:p>
            <a:pPr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  </a:t>
            </a:r>
            <a:r>
              <a:rPr lang="en-US" altLang="zh-CN" sz="1200" b="1" i="1" dirty="0">
                <a:latin typeface="仿宋" charset="0"/>
                <a:ea typeface="仿宋" charset="0"/>
                <a:cs typeface="仿宋" charset="0"/>
                <a:sym typeface="+mn-ea"/>
              </a:rPr>
              <a:t>  </a:t>
            </a:r>
            <a:r>
              <a:rPr lang="en-US" altLang="zh-CN" sz="1400" b="1" i="1" dirty="0">
                <a:latin typeface="仿宋" charset="0"/>
                <a:ea typeface="仿宋" charset="0"/>
                <a:cs typeface="仿宋" charset="0"/>
                <a:sym typeface="+mn-ea"/>
              </a:rPr>
              <a:t>(2021年USNews世界工程学排名-No.6) </a:t>
            </a:r>
            <a:r>
              <a:rPr lang="en-US" altLang="zh-CN" sz="1200" b="1" i="1" dirty="0">
                <a:latin typeface="仿宋" charset="0"/>
                <a:ea typeface="仿宋" charset="0"/>
                <a:cs typeface="仿宋" charset="0"/>
                <a:sym typeface="+mn-ea"/>
              </a:rPr>
              <a:t>  </a:t>
            </a: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                                                                                                                                </a:t>
            </a:r>
            <a:endParaRPr lang="en-US" altLang="zh-CN" sz="1600" dirty="0">
              <a:latin typeface="仿宋" charset="0"/>
              <a:ea typeface="仿宋" charset="0"/>
              <a:cs typeface="仿宋" charset="0"/>
            </a:endParaRPr>
          </a:p>
          <a:p>
            <a:pPr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   导师:  </a:t>
            </a:r>
            <a:r>
              <a:rPr lang="en-US" altLang="zh-CN" sz="1600" dirty="0">
                <a:latin typeface="Arial Hebrew Regular" charset="0"/>
                <a:ea typeface="仿宋" charset="0"/>
                <a:cs typeface="Arial Hebrew Regular" charset="0"/>
                <a:sym typeface="+mn-ea"/>
              </a:rPr>
              <a:t>Prof.Mads Græsbøll Christensen</a:t>
            </a: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（丹麦-奥尔堡大学）</a:t>
            </a:r>
            <a:endParaRPr lang="en-US" altLang="zh-CN" sz="16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             </a:t>
            </a:r>
            <a:r>
              <a:rPr lang="en-US" altLang="zh-CN" sz="1600" dirty="0">
                <a:latin typeface="Arial Hebrew Regular" charset="0"/>
                <a:ea typeface="仿宋" charset="0"/>
                <a:cs typeface="Arial Hebrew Regular" charset="0"/>
                <a:sym typeface="+mn-ea"/>
              </a:rPr>
              <a:t>Prof.Richard Heusdens</a:t>
            </a: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（荷兰-代尔夫特理工大学）</a:t>
            </a:r>
            <a:endParaRPr lang="en-US" altLang="zh-CN" sz="1600" dirty="0">
              <a:latin typeface="仿宋" charset="0"/>
              <a:ea typeface="仿宋" charset="0"/>
              <a:cs typeface="仿宋" charset="0"/>
            </a:endParaRPr>
          </a:p>
          <a:p>
            <a:pPr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   研究方向: 分布式信号的安全处理，分布式优化，无线传感器网络，隐私和安全</a:t>
            </a:r>
            <a:endParaRPr lang="en-US" altLang="zh-CN" sz="16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285750" indent="-285750" algn="l" defTabSz="685800">
              <a:lnSpc>
                <a:spcPct val="16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16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285750" indent="-28575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1600" b="1" dirty="0">
                <a:latin typeface="仿宋" charset="0"/>
                <a:ea typeface="仿宋" charset="0"/>
                <a:cs typeface="仿宋" charset="0"/>
                <a:sym typeface="+mn-ea"/>
              </a:rPr>
              <a:t>荷兰-代尔夫特理工大学，访问博士   信息与通信工程         2019年9月-2019年12月</a:t>
            </a:r>
            <a:endParaRPr lang="en-US" altLang="zh-CN" sz="1600" b="1" dirty="0">
              <a:latin typeface="仿宋" charset="0"/>
              <a:ea typeface="仿宋" charset="0"/>
              <a:cs typeface="仿宋" charset="0"/>
            </a:endParaRPr>
          </a:p>
          <a:p>
            <a:pPr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   研究方向: 图信号的安全处理，分布式优化</a:t>
            </a:r>
            <a:endParaRPr lang="en-US" altLang="zh-CN" sz="16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285750" indent="-28575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endParaRPr lang="zh-CN" altLang="da-DK" sz="1600" dirty="0">
              <a:solidFill>
                <a:srgbClr val="002060"/>
              </a:solidFill>
              <a:latin typeface="仿宋" charset="0"/>
              <a:ea typeface="仿宋" charset="0"/>
              <a:cs typeface="仿宋" charset="0"/>
            </a:endParaRPr>
          </a:p>
          <a:p>
            <a:pPr marL="285750" indent="-28575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endParaRPr lang="zh-CN" altLang="da-DK" sz="1600" dirty="0">
              <a:solidFill>
                <a:srgbClr val="002060"/>
              </a:solidFill>
              <a:latin typeface="times" panose="02020603050405020304" pitchFamily="18" charset="0"/>
              <a:ea typeface="宋体" panose="02010600030101010101" pitchFamily="2" charset="-122"/>
              <a:cs typeface="times" panose="02020603050405020304" pitchFamily="18" charset="0"/>
            </a:endParaRPr>
          </a:p>
          <a:p>
            <a:pPr marL="285750" indent="-285750" algn="l" defTabSz="685800">
              <a:lnSpc>
                <a:spcPct val="100000"/>
              </a:lnSpc>
              <a:buClrTx/>
              <a:buSzTx/>
              <a:buFontTx/>
            </a:pPr>
            <a:endParaRPr lang="zh-CN" altLang="da-DK" sz="1600" dirty="0">
              <a:solidFill>
                <a:srgbClr val="002060"/>
              </a:solidFill>
              <a:latin typeface="times" panose="02020603050405020304" pitchFamily="18" charset="0"/>
              <a:ea typeface="宋体" panose="02010600030101010101" pitchFamily="2" charset="-122"/>
              <a:cs typeface="times" panose="02020603050405020304" pitchFamily="18" charset="0"/>
            </a:endParaRPr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669073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934" y="313967"/>
            <a:ext cx="8421793" cy="548640"/>
          </a:xfrm>
        </p:spPr>
        <p:txBody>
          <a:bodyPr>
            <a:normAutofit fontScale="90000"/>
          </a:bodyPr>
          <a:lstStyle/>
          <a:p>
            <a:r>
              <a:rPr lang="da-DK" dirty="0" err="1"/>
              <a:t>Connecting</a:t>
            </a:r>
            <a:r>
              <a:rPr lang="da-DK" dirty="0"/>
              <a:t> the dots 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7170" name="TextBox 7169"/>
          <p:cNvSpPr txBox="1"/>
          <p:nvPr/>
        </p:nvSpPr>
        <p:spPr>
          <a:xfrm>
            <a:off x="446961" y="947212"/>
            <a:ext cx="807282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 dirty="0">
                <a:latin typeface="times" panose="02020603050405020304" pitchFamily="18" charset="0"/>
                <a:cs typeface="times" panose="02020603050405020304" pitchFamily="18" charset="0"/>
              </a:rPr>
              <a:t>Paper H: Q. Li, J.S. Gundersen, R. Heusdens, and M. G. Christensen, “</a:t>
            </a:r>
            <a:r>
              <a:rPr lang="da-DK" sz="2000" b="1" i="1" dirty="0" err="1">
                <a:latin typeface="times" panose="02020603050405020304" pitchFamily="18" charset="0"/>
                <a:cs typeface="times" panose="02020603050405020304" pitchFamily="18" charset="0"/>
              </a:rPr>
              <a:t>Privacy</a:t>
            </a:r>
            <a:r>
              <a:rPr lang="da-DK" sz="2000" b="1" i="1" dirty="0">
                <a:latin typeface="times" panose="02020603050405020304" pitchFamily="18" charset="0"/>
                <a:cs typeface="times" panose="02020603050405020304" pitchFamily="18" charset="0"/>
              </a:rPr>
              <a:t>-</a:t>
            </a:r>
            <a:r>
              <a:rPr lang="en-US" sz="2000" b="1" i="1" dirty="0">
                <a:latin typeface="times" panose="02020603050405020304" pitchFamily="18" charset="0"/>
                <a:cs typeface="times" panose="02020603050405020304" pitchFamily="18" charset="0"/>
              </a:rPr>
              <a:t>Preserving Distributed Processing: Metrics, Bounds, and Algorithms</a:t>
            </a:r>
            <a:r>
              <a:rPr lang="en-US" sz="2000" b="1" dirty="0">
                <a:latin typeface="times" panose="02020603050405020304" pitchFamily="18" charset="0"/>
                <a:cs typeface="times" panose="02020603050405020304" pitchFamily="18" charset="0"/>
              </a:rPr>
              <a:t>,” in IEEE Trans. Inf. Forensics Security., </a:t>
            </a:r>
            <a:r>
              <a:rPr lang="nl-NL" sz="2000" b="1" dirty="0">
                <a:latin typeface="times" panose="02020603050405020304" pitchFamily="18" charset="0"/>
                <a:cs typeface="times" panose="02020603050405020304" pitchFamily="18" charset="0"/>
              </a:rPr>
              <a:t>vol. 16, pp. 2090-2103, </a:t>
            </a:r>
            <a:r>
              <a:rPr lang="en-US" sz="2000" b="1" dirty="0">
                <a:latin typeface="times" panose="02020603050405020304" pitchFamily="18" charset="0"/>
                <a:cs typeface="times" panose="02020603050405020304" pitchFamily="18" charset="0"/>
              </a:rPr>
              <a:t>2021.</a:t>
            </a:r>
            <a:endParaRPr lang="da-DK" sz="2000" b="1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da-DK" altLang="zh-CN" sz="2000" dirty="0" err="1">
                <a:latin typeface="times" panose="02020603050405020304" pitchFamily="18" charset="0"/>
                <a:cs typeface="times" panose="02020603050405020304" pitchFamily="18" charset="0"/>
              </a:rPr>
              <a:t>Contributions</a:t>
            </a:r>
            <a:r>
              <a:rPr lang="da-DK" altLang="zh-CN" sz="2000" dirty="0">
                <a:latin typeface="times" panose="02020603050405020304" pitchFamily="18" charset="0"/>
                <a:cs typeface="times" panose="02020603050405020304" pitchFamily="18" charset="0"/>
              </a:rPr>
              <a:t>:</a:t>
            </a:r>
            <a:endParaRPr lang="da-DK" altLang="zh-CN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Propose general metrics to quantify output utility and individual privacy for privacy-preserving distributed processing algorithms </a:t>
            </a: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Compare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and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relate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exisiting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algorithms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using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a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concrete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da-DK" sz="2000" dirty="0" err="1">
                <a:latin typeface="times" panose="02020603050405020304" pitchFamily="18" charset="0"/>
                <a:cs typeface="times" panose="02020603050405020304" pitchFamily="18" charset="0"/>
              </a:rPr>
              <a:t>example</a:t>
            </a: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da-DK" sz="2000" dirty="0">
                <a:latin typeface="times" panose="02020603050405020304" pitchFamily="18" charset="0"/>
                <a:cs typeface="times" panose="02020603050405020304" pitchFamily="18" charset="0"/>
              </a:rPr>
              <a:t>Provide insights and suggestions on how to design a proper algorithm</a:t>
            </a:r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PB"/>
          <p:cNvSpPr/>
          <p:nvPr/>
        </p:nvSpPr>
        <p:spPr>
          <a:xfrm>
            <a:off x="0" y="6705600"/>
            <a:ext cx="6690732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501496" y="994810"/>
            <a:ext cx="82113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0555" y="309581"/>
            <a:ext cx="8229600" cy="548640"/>
          </a:xfrm>
        </p:spPr>
        <p:txBody>
          <a:bodyPr>
            <a:normAutofit fontScale="90000"/>
          </a:bodyPr>
          <a:lstStyle/>
          <a:p>
            <a:r>
              <a:rPr lang="da-DK" sz="2800" dirty="0"/>
              <a:t>Proposed metrics for </a:t>
            </a:r>
            <a:r>
              <a:rPr lang="en-US" altLang="zh-CN" sz="2800" dirty="0"/>
              <a:t>individual </a:t>
            </a:r>
            <a:r>
              <a:rPr lang="da-DK" sz="2800" dirty="0"/>
              <a:t>privacy and output utility </a:t>
            </a:r>
            <a:endParaRPr lang="en-US" altLang="ko-KR" sz="2800" dirty="0">
              <a:latin typeface="Times New Roman" panose="02020503050405090304" charset="0"/>
              <a:cs typeface="Times New Roman" panose="02020503050405090304" charset="0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01754" y="6571753"/>
            <a:ext cx="2057400" cy="245325"/>
          </a:xfrm>
        </p:spPr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3" name="TextBox 2 1"/>
          <p:cNvSpPr txBox="1"/>
          <p:nvPr/>
        </p:nvSpPr>
        <p:spPr>
          <a:xfrm>
            <a:off x="314909" y="4842142"/>
            <a:ext cx="8211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Output utility</a:t>
            </a: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4" name="Picture 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\mathcal{N}: u_i=I(Y_i;\hat{Y}_i)&#10;\end{displaymath}&#10;&#10;\end{document}" title="IguanaTex Bitmap Display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006" y="4958224"/>
            <a:ext cx="2192914" cy="272914"/>
          </a:xfrm>
          <a:prstGeom prst="rect">
            <a:avLst/>
          </a:prstGeom>
        </p:spPr>
      </p:pic>
      <p:pic>
        <p:nvPicPr>
          <p:cNvPr id="5" name="Picture 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\mathcal{N}_h: \rho_i=I(S_i,\mathcal{V})&#10;\end{displaymath}&#10;&#10;\end{document}" title="IguanaTex Bitmap Display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253" y="3989523"/>
            <a:ext cx="2468571" cy="260571"/>
          </a:xfrm>
          <a:prstGeom prst="rect">
            <a:avLst/>
          </a:prstGeom>
        </p:spPr>
      </p:pic>
      <p:pic>
        <p:nvPicPr>
          <p:cNvPr id="6" name="Picture 5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\min}=I(S_i;\{S_j,\hat{Y}_j\}_{j \in \mcalN_{c}})&#10;\end{displaymath}&#10;&#10;\end{document}" title="IguanaTex Bitmap Display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530" y="4453988"/>
            <a:ext cx="2979047" cy="313905"/>
          </a:xfrm>
          <a:prstGeom prst="rect">
            <a:avLst/>
          </a:prstGeom>
        </p:spPr>
      </p:pic>
      <p:pic>
        <p:nvPicPr>
          <p:cNvPr id="7" name="Picture 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f: \mathbb{R}^{n}\mapsto \mathbb{R}^{n},  \by = f(\bs)&#10;\end{displaymath}&#10;&#10;\end{document}" title="IguanaTex Bitmap Display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282" y="1121441"/>
            <a:ext cx="2938514" cy="305371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842721" y="1723321"/>
            <a:ext cx="7280749" cy="791603"/>
            <a:chOff x="994275" y="4698131"/>
            <a:chExt cx="7280749" cy="791603"/>
          </a:xfrm>
        </p:grpSpPr>
        <p:sp>
          <p:nvSpPr>
            <p:cNvPr id="10" name="Rectangle 9"/>
            <p:cNvSpPr/>
            <p:nvPr/>
          </p:nvSpPr>
          <p:spPr>
            <a:xfrm>
              <a:off x="2998898" y="4698131"/>
              <a:ext cx="3108784" cy="7916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Privacy-preserving distributed processing algorithms </a:t>
              </a:r>
              <a:endParaRPr lang="da-DK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2659250" y="5023354"/>
              <a:ext cx="273818" cy="159667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994275" y="4824924"/>
              <a:ext cx="1500911" cy="626889"/>
              <a:chOff x="519066" y="4654022"/>
              <a:chExt cx="1500911" cy="626889"/>
            </a:xfrm>
          </p:grpSpPr>
          <p:pic>
            <p:nvPicPr>
              <p:cNvPr id="15" name="Picture 1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, s_2,\ldots,s_n&#10;\end{displaymath}&#10;&#10;\end{document}" title="IguanaTex Bitmap Display"/>
              <p:cNvPicPr>
                <a:picLocks noChangeAspect="1"/>
              </p:cNvPicPr>
              <p:nvPr>
                <p:custDataLst>
                  <p:tags r:id="rId9"/>
                </p:custDataLst>
              </p:nvPr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9066" y="5106655"/>
                <a:ext cx="1483669" cy="174256"/>
              </a:xfrm>
              <a:prstGeom prst="rect">
                <a:avLst/>
              </a:prstGeom>
            </p:spPr>
          </p:pic>
          <p:sp>
            <p:nvSpPr>
              <p:cNvPr id="16" name="TextBox 15"/>
              <p:cNvSpPr txBox="1"/>
              <p:nvPr/>
            </p:nvSpPr>
            <p:spPr>
              <a:xfrm>
                <a:off x="997052" y="4654022"/>
                <a:ext cx="10229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latin typeface="times" panose="02020603050405020304" pitchFamily="18" charset="0"/>
                    <a:cs typeface="times" panose="02020603050405020304" pitchFamily="18" charset="0"/>
                  </a:rPr>
                  <a:t>inputs</a:t>
                </a:r>
                <a:endParaRPr lang="da-DK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6768121" y="4820686"/>
              <a:ext cx="1506903" cy="616610"/>
              <a:chOff x="6866421" y="4577173"/>
              <a:chExt cx="1506903" cy="616610"/>
            </a:xfrm>
          </p:grpSpPr>
          <p:pic>
            <p:nvPicPr>
              <p:cNvPr id="14" name="Picture 1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hat{y_1},\hat{y_2},\ldots,\hat{y_n}&#10;\end{displaymath}&#10;&#10;\end{document}" title="IguanaTex Bitmap Display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66421" y="4946505"/>
                <a:ext cx="1506903" cy="247278"/>
              </a:xfrm>
              <a:prstGeom prst="rect">
                <a:avLst/>
              </a:prstGeom>
            </p:spPr>
          </p:pic>
          <p:sp>
            <p:nvSpPr>
              <p:cNvPr id="17" name="TextBox 16"/>
              <p:cNvSpPr txBox="1"/>
              <p:nvPr/>
            </p:nvSpPr>
            <p:spPr>
              <a:xfrm>
                <a:off x="7171244" y="4577173"/>
                <a:ext cx="10229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times" panose="02020603050405020304" pitchFamily="18" charset="0"/>
                    <a:cs typeface="times" panose="02020603050405020304" pitchFamily="18" charset="0"/>
                  </a:rPr>
                  <a:t>outputs</a:t>
                </a:r>
                <a:endParaRPr lang="da-DK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p:grpSp>
        <p:sp>
          <p:nvSpPr>
            <p:cNvPr id="19" name="Right Arrow 18"/>
            <p:cNvSpPr/>
            <p:nvPr/>
          </p:nvSpPr>
          <p:spPr>
            <a:xfrm>
              <a:off x="6155628" y="5023353"/>
              <a:ext cx="273818" cy="159667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</p:grpSp>
      <p:pic>
        <p:nvPicPr>
          <p:cNvPr id="24" name="Picture 2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038070" y="3076729"/>
            <a:ext cx="759267" cy="666295"/>
          </a:xfrm>
          <a:prstGeom prst="rect">
            <a:avLst/>
          </a:prstGeom>
        </p:spPr>
      </p:pic>
      <p:cxnSp>
        <p:nvCxnSpPr>
          <p:cNvPr id="27" name="Straight Arrow Connector 26"/>
          <p:cNvCxnSpPr>
            <a:stCxn id="10" idx="2"/>
          </p:cNvCxnSpPr>
          <p:nvPr/>
        </p:nvCxnSpPr>
        <p:spPr>
          <a:xfrm>
            <a:off x="4401736" y="2514924"/>
            <a:ext cx="7984" cy="5914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4" idx="2"/>
          </p:cNvCxnSpPr>
          <p:nvPr/>
        </p:nvCxnSpPr>
        <p:spPr>
          <a:xfrm flipH="1">
            <a:off x="4409720" y="2462486"/>
            <a:ext cx="2960299" cy="6438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5" idx="2"/>
          </p:cNvCxnSpPr>
          <p:nvPr/>
        </p:nvCxnSpPr>
        <p:spPr>
          <a:xfrm>
            <a:off x="1584556" y="2477003"/>
            <a:ext cx="2825164" cy="6293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{S_j\}_{j \in \mcalN_{c}}&#10;\end{displaymath}&#10;&#10;\end{document}" title="IguanaTex Bitmap Display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282" y="2813695"/>
            <a:ext cx="969142" cy="265143"/>
          </a:xfrm>
          <a:prstGeom prst="rect">
            <a:avLst/>
          </a:prstGeom>
        </p:spPr>
      </p:pic>
      <p:pic>
        <p:nvPicPr>
          <p:cNvPr id="35" name="Picture 3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{\hat{Y}_j\}_{j \in \mcalN_{c}}&#10;\end{displaymath}&#10;&#10;\end{document}" title="IguanaTex Bitmap Display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442" y="2841956"/>
            <a:ext cx="961523" cy="313905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432091" y="2568495"/>
            <a:ext cx="284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>
                <a:latin typeface="times" panose="02020603050405020304" pitchFamily="18" charset="0"/>
                <a:cs typeface="times" panose="02020603050405020304" pitchFamily="18" charset="0"/>
              </a:rPr>
              <a:t>?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96691" y="3880980"/>
            <a:ext cx="21323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Individual privacy </a:t>
            </a: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33305" y="4389633"/>
            <a:ext cx="40703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 Lower bound on individual privacy   </a:t>
            </a:r>
            <a:endParaRPr lang="da-DK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5664424" y="1053025"/>
            <a:ext cx="2650917" cy="369332"/>
            <a:chOff x="518507" y="3128198"/>
            <a:chExt cx="2650917" cy="369332"/>
          </a:xfrm>
        </p:grpSpPr>
        <p:sp>
          <p:nvSpPr>
            <p:cNvPr id="29" name="TextBox 2 2"/>
            <p:cNvSpPr txBox="1"/>
            <p:nvPr/>
          </p:nvSpPr>
          <p:spPr>
            <a:xfrm>
              <a:off x="761997" y="3128198"/>
              <a:ext cx="2407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" panose="02020603050405020304" pitchFamily="18" charset="0"/>
                  <a:cs typeface="times" panose="02020603050405020304" pitchFamily="18" charset="0"/>
                </a:rPr>
                <a:t>: Set of corrupted nodes </a:t>
              </a:r>
              <a:endParaRPr lang="en-US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pic>
          <p:nvPicPr>
            <p:cNvPr id="9" name="Picture 8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\mcalN_{c}&#10;\end{displaymath}&#10;&#10;\end{document}" title="IguanaTex Bitmap Display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507" y="3200602"/>
              <a:ext cx="303238" cy="236191"/>
            </a:xfrm>
            <a:prstGeom prst="rect">
              <a:avLst/>
            </a:prstGeom>
          </p:spPr>
        </p:pic>
      </p:grpSp>
      <p:sp>
        <p:nvSpPr>
          <p:cNvPr id="13" name="PB"/>
          <p:cNvSpPr/>
          <p:nvPr/>
        </p:nvSpPr>
        <p:spPr>
          <a:xfrm>
            <a:off x="0" y="6705600"/>
            <a:ext cx="6913756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7" grpId="0"/>
      <p:bldP spid="40" grpId="0"/>
      <p:bldP spid="4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0555" y="309581"/>
            <a:ext cx="8229600" cy="548640"/>
          </a:xfrm>
        </p:spPr>
        <p:txBody>
          <a:bodyPr>
            <a:normAutofit/>
          </a:bodyPr>
          <a:lstStyle/>
          <a:p>
            <a:r>
              <a:rPr lang="da-DK" sz="2800" dirty="0"/>
              <a:t>Secure multiparty computation (SMPC) </a:t>
            </a:r>
            <a:r>
              <a:rPr lang="da-DK" altLang="zh-CN" sz="2400" dirty="0">
                <a:solidFill>
                  <a:srgbClr val="002060"/>
                </a:solidFill>
              </a:rPr>
              <a:t>[Cramer, 2015]</a:t>
            </a:r>
            <a:endParaRPr lang="en-US" altLang="ko-KR" sz="2400" dirty="0">
              <a:solidFill>
                <a:srgbClr val="002060"/>
              </a:solidFill>
              <a:latin typeface="Times New Roman" panose="02020503050405090304" charset="0"/>
              <a:cs typeface="Times New Roman" panose="02020503050405090304" charset="0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01754" y="6571753"/>
            <a:ext cx="2057400" cy="245325"/>
          </a:xfrm>
        </p:spPr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3368087" y="1322327"/>
            <a:ext cx="5059384" cy="725894"/>
            <a:chOff x="951289" y="4203320"/>
            <a:chExt cx="5059384" cy="725894"/>
          </a:xfrm>
        </p:grpSpPr>
        <p:sp>
          <p:nvSpPr>
            <p:cNvPr id="23" name="Rectangle 22"/>
            <p:cNvSpPr/>
            <p:nvPr/>
          </p:nvSpPr>
          <p:spPr>
            <a:xfrm>
              <a:off x="2751468" y="4203320"/>
              <a:ext cx="1405917" cy="7258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Trusted third party </a:t>
              </a:r>
              <a:endParaRPr lang="da-DK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24" name="Right Arrow 23"/>
            <p:cNvSpPr/>
            <p:nvPr/>
          </p:nvSpPr>
          <p:spPr>
            <a:xfrm>
              <a:off x="2285661" y="4431326"/>
              <a:ext cx="273818" cy="159667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951289" y="4273422"/>
              <a:ext cx="1500911" cy="626889"/>
              <a:chOff x="519066" y="4654022"/>
              <a:chExt cx="1500911" cy="626889"/>
            </a:xfrm>
          </p:grpSpPr>
          <p:pic>
            <p:nvPicPr>
              <p:cNvPr id="30" name="Picture 29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, s_2,\ldots,s_n&#10;\end{displaymath}&#10;&#10;\end{document}" title="IguanaTex Bitmap Display"/>
              <p:cNvPicPr>
                <a:picLocks noChangeAspect="1"/>
              </p:cNvPicPr>
              <p:nvPr>
                <p:custDataLst>
                  <p:tags r:id="rId1"/>
                </p:custDataLst>
              </p:nvPr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9066" y="5106655"/>
                <a:ext cx="1483669" cy="174256"/>
              </a:xfrm>
              <a:prstGeom prst="rect">
                <a:avLst/>
              </a:prstGeom>
            </p:spPr>
          </p:pic>
          <p:sp>
            <p:nvSpPr>
              <p:cNvPr id="31" name="TextBox 30"/>
              <p:cNvSpPr txBox="1"/>
              <p:nvPr/>
            </p:nvSpPr>
            <p:spPr>
              <a:xfrm>
                <a:off x="997052" y="4654022"/>
                <a:ext cx="10229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times" panose="02020603050405020304" pitchFamily="18" charset="0"/>
                    <a:cs typeface="times" panose="02020603050405020304" pitchFamily="18" charset="0"/>
                  </a:rPr>
                  <a:t>inputs</a:t>
                </a:r>
                <a:endParaRPr lang="da-DK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p:grpSp>
        <p:grpSp>
          <p:nvGrpSpPr>
            <p:cNvPr id="26" name="Group 25"/>
            <p:cNvGrpSpPr/>
            <p:nvPr>
              <p:custDataLst>
                <p:tags r:id="rId3"/>
              </p:custDataLst>
            </p:nvPr>
          </p:nvGrpSpPr>
          <p:grpSpPr>
            <a:xfrm>
              <a:off x="4503770" y="4255678"/>
              <a:ext cx="1506903" cy="666295"/>
              <a:chOff x="4503770" y="4255678"/>
              <a:chExt cx="1506903" cy="666295"/>
            </a:xfrm>
          </p:grpSpPr>
          <p:pic>
            <p:nvPicPr>
              <p:cNvPr id="28" name="Picture 27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y_1,y_2,\ldots,y_n&#10;\end{displaymath}&#10;&#10;\end{document}" title="IguanaTex Bitmap Display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03770" y="4744398"/>
                <a:ext cx="1506903" cy="177575"/>
              </a:xfrm>
              <a:prstGeom prst="rect">
                <a:avLst/>
              </a:prstGeom>
            </p:spPr>
          </p:pic>
          <p:sp>
            <p:nvSpPr>
              <p:cNvPr id="29" name="TextBox 28"/>
              <p:cNvSpPr txBox="1"/>
              <p:nvPr/>
            </p:nvSpPr>
            <p:spPr>
              <a:xfrm>
                <a:off x="4838775" y="4255678"/>
                <a:ext cx="10229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times" panose="02020603050405020304" pitchFamily="18" charset="0"/>
                    <a:cs typeface="times" panose="02020603050405020304" pitchFamily="18" charset="0"/>
                  </a:rPr>
                  <a:t>outputs</a:t>
                </a:r>
                <a:endParaRPr lang="da-DK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p:grpSp>
        <p:sp>
          <p:nvSpPr>
            <p:cNvPr id="27" name="Right Arrow 26"/>
            <p:cNvSpPr/>
            <p:nvPr/>
          </p:nvSpPr>
          <p:spPr>
            <a:xfrm>
              <a:off x="4335203" y="4449757"/>
              <a:ext cx="273818" cy="159667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</p:grpSp>
      <p:pic>
        <p:nvPicPr>
          <p:cNvPr id="34" name="Picture 3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 \mathcal{N}_h:\rho_{i,\mathrm{ideal}}=I(S_i;\{S_j,Y_j\}_{j\in \mathcal{N}_c})&#10;\end{displaymath}&#10;&#10;\end{document}" title="IguanaTex Bitmap Display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715" y="3292275"/>
            <a:ext cx="3738514" cy="24411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6585" y="1094352"/>
            <a:ext cx="2680651" cy="3088815"/>
          </a:xfrm>
          <a:prstGeom prst="rect">
            <a:avLst/>
          </a:prstGeom>
        </p:spPr>
      </p:pic>
      <p:pic>
        <p:nvPicPr>
          <p:cNvPr id="33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97770" y="2610201"/>
            <a:ext cx="759267" cy="666295"/>
          </a:xfrm>
          <a:prstGeom prst="rect">
            <a:avLst/>
          </a:prstGeom>
        </p:spPr>
      </p:pic>
      <p:cxnSp>
        <p:nvCxnSpPr>
          <p:cNvPr id="35" name="Straight Arrow Connector 26"/>
          <p:cNvCxnSpPr>
            <a:stCxn id="23" idx="2"/>
            <a:endCxn id="33" idx="0"/>
          </p:cNvCxnSpPr>
          <p:nvPr/>
        </p:nvCxnSpPr>
        <p:spPr>
          <a:xfrm>
            <a:off x="5871225" y="2048221"/>
            <a:ext cx="6179" cy="561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29"/>
          <p:cNvCxnSpPr>
            <a:stCxn id="28" idx="2"/>
            <a:endCxn id="33" idx="0"/>
          </p:cNvCxnSpPr>
          <p:nvPr/>
        </p:nvCxnSpPr>
        <p:spPr>
          <a:xfrm flipH="1">
            <a:off x="5877404" y="2040980"/>
            <a:ext cx="1796616" cy="5692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1"/>
          <p:cNvCxnSpPr>
            <a:stCxn id="30" idx="2"/>
            <a:endCxn id="33" idx="0"/>
          </p:cNvCxnSpPr>
          <p:nvPr/>
        </p:nvCxnSpPr>
        <p:spPr>
          <a:xfrm>
            <a:off x="4109922" y="2019318"/>
            <a:ext cx="1767482" cy="5908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5 1 1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{S_j\}_{j \in \mcalN_{c}}&#10;\end{displaymath}&#10;&#10;\end{document}" title="IguanaTex Bitmap Display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957" y="2314047"/>
            <a:ext cx="969142" cy="265143"/>
          </a:xfrm>
          <a:prstGeom prst="rect">
            <a:avLst/>
          </a:prstGeom>
        </p:spPr>
      </p:pic>
      <p:pic>
        <p:nvPicPr>
          <p:cNvPr id="6" name="Picture 5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{Y_j\}_{j \in \mcalN_{c}}&#10;\end{displaymath}&#10;&#10;\end{document}" title="IguanaTex Bitmap Display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483" y="2356989"/>
            <a:ext cx="961523" cy="265143"/>
          </a:xfrm>
          <a:prstGeom prst="rect">
            <a:avLst/>
          </a:prstGeom>
        </p:spPr>
      </p:pic>
      <p:pic>
        <p:nvPicPr>
          <p:cNvPr id="3" name="Picture 2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emptyset&#10;\end{displaymath}&#10;&#10;\end{document}" title="IguanaTex Bitmap Display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195" y="2173683"/>
            <a:ext cx="103619" cy="216381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7255573" y="1087360"/>
            <a:ext cx="1022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perfect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131546" y="1322124"/>
            <a:ext cx="1434453" cy="725894"/>
            <a:chOff x="3434544" y="4124718"/>
            <a:chExt cx="1434453" cy="725894"/>
          </a:xfrm>
        </p:grpSpPr>
        <p:sp>
          <p:nvSpPr>
            <p:cNvPr id="4" name="Rectangle 3"/>
            <p:cNvSpPr/>
            <p:nvPr/>
          </p:nvSpPr>
          <p:spPr>
            <a:xfrm>
              <a:off x="3434544" y="4124718"/>
              <a:ext cx="1405917" cy="722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463080" y="4124718"/>
              <a:ext cx="1405917" cy="7258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SMPC protocols</a:t>
              </a:r>
              <a:endParaRPr lang="da-DK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90471" y="2092738"/>
            <a:ext cx="554327" cy="288427"/>
            <a:chOff x="5290471" y="2092738"/>
            <a:chExt cx="554327" cy="288427"/>
          </a:xfrm>
        </p:grpSpPr>
        <p:sp>
          <p:nvSpPr>
            <p:cNvPr id="7" name="Rectangle 6"/>
            <p:cNvSpPr/>
            <p:nvPr/>
          </p:nvSpPr>
          <p:spPr>
            <a:xfrm>
              <a:off x="5290471" y="2092738"/>
              <a:ext cx="491114" cy="2884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17" name="Picture 1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mathcal{V}_r\neq \emptyset&#10;\end{displaymath}&#10;&#10;\end{document}" title="IguanaTex Bitmap Display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6559" y="2157605"/>
              <a:ext cx="548239" cy="2150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</p:pic>
      </p:grpSp>
      <p:pic>
        <p:nvPicPr>
          <p:cNvPr id="19" name="Picture 18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 \mathcal{N}_h:\rho_{i,\mathrm{smpc}}=I(S_i;\{S_j,Y_j\}_{j\in \mathcal{N}_c},\mathcal{V}_r)=\rho_{i,\mathrm{ideal}}&#10;\end{displaymath}&#10;&#10;\end{document}" title="IguanaTex Bitmap Display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094" y="3682988"/>
            <a:ext cx="5044113" cy="244114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278773" y="4417864"/>
            <a:ext cx="8211382" cy="1270335"/>
            <a:chOff x="251844" y="4169868"/>
            <a:chExt cx="8211382" cy="1270335"/>
          </a:xfrm>
        </p:grpSpPr>
        <p:sp>
          <p:nvSpPr>
            <p:cNvPr id="53" name="TextBox 2 1 1"/>
            <p:cNvSpPr txBox="1"/>
            <p:nvPr/>
          </p:nvSpPr>
          <p:spPr>
            <a:xfrm>
              <a:off x="251844" y="4169868"/>
              <a:ext cx="82113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times" panose="02020603050405020304" pitchFamily="18" charset="0"/>
                  <a:cs typeface="times" panose="02020603050405020304" pitchFamily="18" charset="0"/>
                </a:rPr>
                <a:t>Interpret SMPC using the proposed metrics </a:t>
              </a:r>
              <a:endParaRPr lang="en-US" sz="2000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pic>
          <p:nvPicPr>
            <p:cNvPr id="15" name="Picture 1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 \mathcal{N}_h:\rho_{i}=\rho_{i,\mathrm{min}}\end{displaymath}&#10;&#10;\end{document}" title="IguanaTex Bitmap Display"/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9531" y="4777649"/>
              <a:ext cx="2006400" cy="242743"/>
            </a:xfrm>
            <a:prstGeom prst="rect">
              <a:avLst/>
            </a:prstGeom>
          </p:spPr>
        </p:pic>
        <p:sp>
          <p:nvSpPr>
            <p:cNvPr id="49" name="Rectangle 44 1"/>
            <p:cNvSpPr/>
            <p:nvPr/>
          </p:nvSpPr>
          <p:spPr>
            <a:xfrm>
              <a:off x="383124" y="4714309"/>
              <a:ext cx="1405917" cy="7258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Perfect SMPC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pic>
          <p:nvPicPr>
            <p:cNvPr id="14" name="Picture 1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\mathcal{N}: u_i=I(Y_i;Y_i)&#10;\end{displaymath}&#10;&#10;\end{document}" title="IguanaTex Bitmap Display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1506" y="5124547"/>
              <a:ext cx="2192914" cy="234514"/>
            </a:xfrm>
            <a:prstGeom prst="rect">
              <a:avLst/>
            </a:prstGeom>
          </p:spPr>
        </p:pic>
        <p:sp>
          <p:nvSpPr>
            <p:cNvPr id="54" name="TextBox 2 1 2"/>
            <p:cNvSpPr txBox="1"/>
            <p:nvPr/>
          </p:nvSpPr>
          <p:spPr>
            <a:xfrm>
              <a:off x="1994373" y="5043245"/>
              <a:ext cx="22953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" panose="02020603050405020304" pitchFamily="18" charset="0"/>
                  <a:cs typeface="times" panose="02020603050405020304" pitchFamily="18" charset="0"/>
                </a:rPr>
                <a:t>Output utility (perfect)</a:t>
              </a:r>
              <a:endParaRPr lang="en-US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2199959" y="4691821"/>
              <a:ext cx="194155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" panose="02020603050405020304" pitchFamily="18" charset="0"/>
                  <a:cs typeface="times" panose="02020603050405020304" pitchFamily="18" charset="0"/>
                </a:rPr>
                <a:t>Individual privacy </a:t>
              </a:r>
              <a:endParaRPr lang="en-US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</p:grpSp>
      <p:sp>
        <p:nvSpPr>
          <p:cNvPr id="9" name="PB"/>
          <p:cNvSpPr/>
          <p:nvPr/>
        </p:nvSpPr>
        <p:spPr>
          <a:xfrm>
            <a:off x="0" y="6705600"/>
            <a:ext cx="7136781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50" y="954015"/>
            <a:ext cx="5349693" cy="2448762"/>
          </a:xfr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0555" y="309581"/>
            <a:ext cx="8229600" cy="548640"/>
          </a:xfrm>
        </p:spPr>
        <p:txBody>
          <a:bodyPr>
            <a:normAutofit/>
          </a:bodyPr>
          <a:lstStyle/>
          <a:p>
            <a:r>
              <a:rPr lang="da-DK" sz="2800" dirty="0" err="1"/>
              <a:t>Differential</a:t>
            </a:r>
            <a:r>
              <a:rPr lang="da-DK" sz="2800" dirty="0"/>
              <a:t> </a:t>
            </a:r>
            <a:r>
              <a:rPr lang="da-DK" sz="2800" dirty="0" err="1"/>
              <a:t>privacy</a:t>
            </a:r>
            <a:r>
              <a:rPr lang="da-DK" sz="2800" dirty="0"/>
              <a:t> (DP)</a:t>
            </a:r>
            <a:endParaRPr lang="en-US" altLang="ko-KR" sz="2800" dirty="0">
              <a:latin typeface="Times New Roman" panose="02020503050405090304" charset="0"/>
              <a:cs typeface="Times New Roman" panose="02020503050405090304" charset="0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01754" y="6571753"/>
            <a:ext cx="2057400" cy="245325"/>
          </a:xfrm>
        </p:spPr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827" y="2813384"/>
            <a:ext cx="405912" cy="356208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599350" y="3830420"/>
            <a:ext cx="4805412" cy="618683"/>
            <a:chOff x="1599350" y="3929129"/>
            <a:chExt cx="4805412" cy="618683"/>
          </a:xfrm>
        </p:grpSpPr>
        <p:pic>
          <p:nvPicPr>
            <p:cNvPr id="11" name="Picture 10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epsilon \geq I(S_i;\{S_j\}_{j \in \mcalN \setminus \{i\}},Y)-I(S_i;\{S_j\}_{j \in \mcalN \setminus \{i\}})\nonumber\\&#10;   \end{displaymath}&#10;&#10;\end{document}" title="IguanaTex Bitmap Display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9350" y="3929129"/>
              <a:ext cx="4805412" cy="266645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056072" y="4165202"/>
              <a:ext cx="917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" panose="02020603050405020304" pitchFamily="18" charset="0"/>
                  <a:cs typeface="times" panose="02020603050405020304" pitchFamily="18" charset="0"/>
                </a:rPr>
                <a:t>Prior</a:t>
              </a:r>
              <a:endParaRPr lang="da-DK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21" name="TextBox 20 1"/>
            <p:cNvSpPr txBox="1"/>
            <p:nvPr/>
          </p:nvSpPr>
          <p:spPr>
            <a:xfrm>
              <a:off x="2625147" y="4178480"/>
              <a:ext cx="12039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" panose="02020603050405020304" pitchFamily="18" charset="0"/>
                  <a:cs typeface="times" panose="02020603050405020304" pitchFamily="18" charset="0"/>
                </a:rPr>
                <a:t>Posterior</a:t>
              </a:r>
              <a:endParaRPr lang="da-DK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</p:grpSp>
      <p:pic>
        <p:nvPicPr>
          <p:cNvPr id="27" name="Picture 2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\forall s_i\in \Omega_i:~ \frac{P(\hat{F}(\bs)\in \mathcal{Y}_s )}{P(\hat{F}(\bs^{-i})\in \mathcal{Y}_s)} \leq e^{\epsilon}&#10;\end{displaymath}&#10;&#10;\end{document}" title="IguanaTex Bitmap Display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451" y="1776087"/>
            <a:ext cx="3130633" cy="596552"/>
          </a:xfrm>
          <a:prstGeom prst="rect">
            <a:avLst/>
          </a:prstGeom>
        </p:spPr>
      </p:pic>
      <p:sp>
        <p:nvSpPr>
          <p:cNvPr id="16" name="TextBox 20 2"/>
          <p:cNvSpPr txBox="1"/>
          <p:nvPr/>
        </p:nvSpPr>
        <p:spPr>
          <a:xfrm>
            <a:off x="373574" y="3427498"/>
            <a:ext cx="9003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Mutual information seen as a relaxed form of differential privacy </a:t>
            </a:r>
            <a:r>
              <a:rPr lang="en-US" sz="1600" dirty="0">
                <a:solidFill>
                  <a:srgbClr val="00206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[Cuff, 2016]</a:t>
            </a:r>
            <a:endParaRPr lang="da-DK" sz="1600" dirty="0">
              <a:solidFill>
                <a:srgbClr val="002060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2" name="TextBox 2 1 1"/>
          <p:cNvSpPr txBox="1"/>
          <p:nvPr/>
        </p:nvSpPr>
        <p:spPr>
          <a:xfrm>
            <a:off x="247850" y="4416154"/>
            <a:ext cx="821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Interpret DP using the proposed metrics 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60556" y="4896088"/>
            <a:ext cx="8472500" cy="1243917"/>
            <a:chOff x="260556" y="4896088"/>
            <a:chExt cx="8472500" cy="1243917"/>
          </a:xfrm>
        </p:grpSpPr>
        <p:sp>
          <p:nvSpPr>
            <p:cNvPr id="18" name="Rectangle 44 1"/>
            <p:cNvSpPr/>
            <p:nvPr/>
          </p:nvSpPr>
          <p:spPr>
            <a:xfrm>
              <a:off x="260556" y="4962808"/>
              <a:ext cx="2364592" cy="11771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-differentially private distributed processing algorithms 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23" name="TextBox 2 1 2"/>
            <p:cNvSpPr txBox="1"/>
            <p:nvPr/>
          </p:nvSpPr>
          <p:spPr>
            <a:xfrm>
              <a:off x="2625147" y="5755613"/>
              <a:ext cx="35296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" panose="02020603050405020304" pitchFamily="18" charset="0"/>
                  <a:cs typeface="times" panose="02020603050405020304" pitchFamily="18" charset="0"/>
                </a:rPr>
                <a:t>Output utility (often compromised)</a:t>
              </a:r>
              <a:endParaRPr lang="en-US" dirty="0"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pic>
          <p:nvPicPr>
            <p:cNvPr id="4" name="Picture 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epsilon&#10;\end{displaymath}&#10;&#10;\end{document}" title="IguanaTex Bitmap Display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112" y="5252206"/>
              <a:ext cx="76800" cy="101486"/>
            </a:xfrm>
            <a:prstGeom prst="rect">
              <a:avLst/>
            </a:prstGeom>
          </p:spPr>
        </p:pic>
        <p:pic>
          <p:nvPicPr>
            <p:cNvPr id="14" name="Picture 1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\min} =I(S_i;\{\hat{Y}_j,S_j\}_{j\in \mcalN \setminus \{i\}})&#10;\end{displaymath}&#10;&#10;\end{document}" title="IguanaTex Bitmap Display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9399" y="5365621"/>
              <a:ext cx="2963657" cy="296228"/>
            </a:xfrm>
            <a:prstGeom prst="rect">
              <a:avLst/>
            </a:prstGeom>
          </p:spPr>
        </p:pic>
        <p:pic>
          <p:nvPicPr>
            <p:cNvPr id="15" name="Picture 1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\mathcal{N}: u_i=I(Y_i;\hat{Y}_i)&#10;\end{displaymath}&#10;&#10;\end{document}" title="IguanaTex Bitmap Display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4771" y="5804062"/>
              <a:ext cx="2192914" cy="272914"/>
            </a:xfrm>
            <a:prstGeom prst="rect">
              <a:avLst/>
            </a:prstGeom>
          </p:spPr>
        </p:pic>
        <p:pic>
          <p:nvPicPr>
            <p:cNvPr id="13" name="Picture 12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} \leq \epsilon+\rho_{i,\min}&#10;\end{displaymath}&#10;&#10;\end{document}" title="IguanaTex Bitmap Display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90732" y="4997948"/>
              <a:ext cx="1394743" cy="211200"/>
            </a:xfrm>
            <a:prstGeom prst="rect">
              <a:avLst/>
            </a:prstGeom>
          </p:spPr>
        </p:pic>
        <p:grpSp>
          <p:nvGrpSpPr>
            <p:cNvPr id="5" name="Group 4"/>
            <p:cNvGrpSpPr/>
            <p:nvPr/>
          </p:nvGrpSpPr>
          <p:grpSpPr>
            <a:xfrm>
              <a:off x="2659178" y="4896088"/>
              <a:ext cx="3781805" cy="369332"/>
              <a:chOff x="2773613" y="5543464"/>
              <a:chExt cx="3781805" cy="369332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2773613" y="5543464"/>
                <a:ext cx="37818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times" panose="02020603050405020304" pitchFamily="18" charset="0"/>
                    <a:cs typeface="times" panose="02020603050405020304" pitchFamily="18" charset="0"/>
                  </a:rPr>
                  <a:t>Individual privacy (          corruptions) </a:t>
                </a:r>
                <a:endParaRPr lang="en-US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  <p:pic>
            <p:nvPicPr>
              <p:cNvPr id="25" name="Picture 2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n-1&#10;\end{displaymath}&#10;&#10;\end{document}" title="IguanaTex Bitmap Display"/>
              <p:cNvPicPr>
                <a:picLocks noChangeAspect="1"/>
              </p:cNvPicPr>
              <p:nvPr>
                <p:custDataLst>
                  <p:tags r:id="rId15"/>
                </p:custDataLst>
              </p:nvPr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20354" y="5678335"/>
                <a:ext cx="448610" cy="136533"/>
              </a:xfrm>
              <a:prstGeom prst="rect">
                <a:avLst/>
              </a:prstGeom>
            </p:spPr>
          </p:pic>
        </p:grpSp>
      </p:grpSp>
      <p:sp>
        <p:nvSpPr>
          <p:cNvPr id="9" name="PB"/>
          <p:cNvSpPr/>
          <p:nvPr/>
        </p:nvSpPr>
        <p:spPr>
          <a:xfrm>
            <a:off x="0" y="6705600"/>
            <a:ext cx="7359805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Comparisons (theoretical results + numerical validation)</a:t>
            </a:r>
            <a:endParaRPr lang="da-DK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457200" y="1286825"/>
            <a:ext cx="8229600" cy="2000250"/>
            <a:chOff x="457200" y="2369881"/>
            <a:chExt cx="8229600" cy="200025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57200" y="2369881"/>
              <a:ext cx="8229600" cy="200025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4778477" y="2419041"/>
              <a:ext cx="717755" cy="2061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6" name="Rectangle 5"/>
            <p:cNvSpPr/>
            <p:nvPr/>
          </p:nvSpPr>
          <p:spPr>
            <a:xfrm>
              <a:off x="6715432" y="2419041"/>
              <a:ext cx="442452" cy="2061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7" name="Rectangle 6"/>
            <p:cNvSpPr/>
            <p:nvPr/>
          </p:nvSpPr>
          <p:spPr>
            <a:xfrm>
              <a:off x="7944464" y="2419041"/>
              <a:ext cx="540774" cy="2061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928721" y="860078"/>
            <a:ext cx="7728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Information-theoretical privacy-preserving distributed average consensus </a:t>
            </a:r>
            <a:endParaRPr lang="da-DK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499" y="3493251"/>
            <a:ext cx="4809001" cy="280296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736" y="3624473"/>
            <a:ext cx="2483366" cy="23780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102" y="3493251"/>
            <a:ext cx="3882897" cy="291217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17419" y="3323685"/>
            <a:ext cx="3186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NMI: Normalized mutual information </a:t>
            </a:r>
            <a:endParaRPr lang="da-DK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0" name="PB"/>
          <p:cNvSpPr/>
          <p:nvPr/>
        </p:nvSpPr>
        <p:spPr>
          <a:xfrm>
            <a:off x="0" y="6705600"/>
            <a:ext cx="7582829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90492" y="1018166"/>
            <a:ext cx="87535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Check lower bound on individual privacy under perfect output utility and          corruptions 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2"/>
            <a:endParaRPr lang="en-US" dirty="0">
              <a:highlight>
                <a:srgbClr val="FFFF00"/>
              </a:highlight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For applications with 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The optimum algorithm does not exist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Choose the algorithm based on priority (available assumptions)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For applications with 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If             tolerable, try SMPC or DOSP 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If not, lower the output utility or number of corruptions to trade a better bound, try DP+SMPC/DOSP 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Which one is the best &amp; how design a proper algorithm?</a:t>
            </a:r>
            <a:endParaRPr lang="da-DK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545334" y="1627234"/>
            <a:ext cx="5418471" cy="1580178"/>
            <a:chOff x="1561748" y="3045264"/>
            <a:chExt cx="5418471" cy="1580178"/>
          </a:xfrm>
        </p:grpSpPr>
        <p:pic>
          <p:nvPicPr>
            <p:cNvPr id="17" name="Picture 16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 \min}=I(S_i;\{S_j,Y_j\}_{ j\in \mcalN \setminus \{i\}})=I(S_i;S_i)&#10;\end{displaymath}&#10;&#10;\end{document}" title="IguanaTex Bitmap Display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5133" y="3045264"/>
              <a:ext cx="4095086" cy="252343"/>
            </a:xfrm>
            <a:prstGeom prst="rect">
              <a:avLst/>
            </a:prstGeom>
          </p:spPr>
        </p:pic>
        <p:pic>
          <p:nvPicPr>
            <p:cNvPr id="4" name="Picture 3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 \min}=I(S_i;\{S_j,Y_j\}_{ j\in \mcalN \setminus \{i\}})&lt;I(S_i;S_i)&#10;\end{displaymath}&#10;&#10;\end{document}" title="IguanaTex Bitmap Display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5133" y="4128448"/>
              <a:ext cx="4095086" cy="252343"/>
            </a:xfrm>
            <a:prstGeom prst="rect">
              <a:avLst/>
            </a:prstGeom>
          </p:spPr>
        </p:pic>
        <p:pic>
          <p:nvPicPr>
            <p:cNvPr id="5" name="Picture 4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\mathrm{min}}&#10;\end{displaymath}&#10;&#10;\end{document}" title="IguanaTex Bitmap Display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1748" y="4459499"/>
              <a:ext cx="526629" cy="165943"/>
            </a:xfrm>
            <a:prstGeom prst="rect">
              <a:avLst/>
            </a:prstGeom>
          </p:spPr>
        </p:pic>
      </p:grpSp>
      <p:pic>
        <p:nvPicPr>
          <p:cNvPr id="10" name="Picture 9" descr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n-1&#10;\end{displaymath}&#10;&#10;\end{document}" title="IguanaTex Bitmap Display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049" y="1154461"/>
            <a:ext cx="448610" cy="136533"/>
          </a:xfrm>
          <a:prstGeom prst="rect">
            <a:avLst/>
          </a:prstGeom>
        </p:spPr>
      </p:pic>
      <p:sp>
        <p:nvSpPr>
          <p:cNvPr id="7" name="PB"/>
          <p:cNvSpPr/>
          <p:nvPr/>
        </p:nvSpPr>
        <p:spPr>
          <a:xfrm>
            <a:off x="0" y="6705600"/>
            <a:ext cx="7805854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da-DK" dirty="0"/>
              <a:t>6</a:t>
            </a:r>
            <a:r>
              <a:rPr lang="da-DK" dirty="0"/>
              <a:t>. </a:t>
            </a:r>
            <a:r>
              <a:rPr lang="da-DK" dirty="0" err="1"/>
              <a:t>Conclusions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8028878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284722"/>
            <a:ext cx="8229600" cy="548640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Conclusions </a:t>
            </a:r>
            <a:endParaRPr lang="da-DK" dirty="0"/>
          </a:p>
        </p:txBody>
      </p:sp>
      <p:sp>
        <p:nvSpPr>
          <p:cNvPr id="3" name="TextBox 2"/>
          <p:cNvSpPr txBox="1"/>
          <p:nvPr/>
        </p:nvSpPr>
        <p:spPr>
          <a:xfrm>
            <a:off x="245532" y="955522"/>
            <a:ext cx="8790313" cy="4584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Combine cryptographic techniques with distributed processing algorithms have been  investigated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New privacy-preserving approaches based on distributed signal processing tools have been proposed 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General metrics to relate and compare several existing information-theoretical approaches have been proposed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No universally optimum solution for all problems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Insights on how to design a proper algorithm have been provided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AutoNum type="arabicPeriod"/>
            </a:pPr>
            <a:endParaRPr lang="en-US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AutoNum type="arabicPeriod"/>
            </a:pPr>
            <a:endParaRPr lang="en-US" dirty="0">
              <a:latin typeface="times" panose="02020603050405020304" pitchFamily="18" charset="0"/>
              <a:cs typeface="times" panose="02020603050405020304" pitchFamily="18" charset="0"/>
              <a:sym typeface="Wingdings" panose="05000000000000000000" pitchFamily="2" charset="2"/>
            </a:endParaRPr>
          </a:p>
          <a:p>
            <a:pPr lvl="1"/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800100" lvl="1" indent="-342900">
              <a:buFont typeface="Arial" panose="020B0604020202090204" pitchFamily="34" charset="0"/>
              <a:buChar char="•"/>
            </a:pP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5" name="PB"/>
          <p:cNvSpPr/>
          <p:nvPr/>
        </p:nvSpPr>
        <p:spPr>
          <a:xfrm>
            <a:off x="0" y="6705600"/>
            <a:ext cx="8251903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da-DK" dirty="0"/>
              <a:t>7</a:t>
            </a:r>
            <a:r>
              <a:rPr lang="da-DK" dirty="0"/>
              <a:t>. Future work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8474927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284722"/>
            <a:ext cx="8229600" cy="548640"/>
          </a:xfrm>
        </p:spPr>
        <p:txBody>
          <a:bodyPr>
            <a:normAutofit fontScale="90000"/>
          </a:bodyPr>
          <a:lstStyle/>
          <a:p>
            <a:r>
              <a:rPr lang="en-US" dirty="0"/>
              <a:t>Future work </a:t>
            </a:r>
            <a:endParaRPr lang="da-DK" dirty="0"/>
          </a:p>
        </p:txBody>
      </p:sp>
      <p:sp>
        <p:nvSpPr>
          <p:cNvPr id="3" name="TextBox 2"/>
          <p:cNvSpPr txBox="1"/>
          <p:nvPr/>
        </p:nvSpPr>
        <p:spPr>
          <a:xfrm>
            <a:off x="245532" y="1054913"/>
            <a:ext cx="8790313" cy="2476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latin typeface="Arial Hebrew Regular" charset="0"/>
                <a:cs typeface="Arial Hebrew Regular" charset="0"/>
                <a:sym typeface="Wingdings" panose="05000000000000000000" pitchFamily="2" charset="2"/>
              </a:rPr>
              <a:t>Quantization + SMPC or  differential privacy approaches </a:t>
            </a:r>
            <a:endParaRPr lang="en-US" dirty="0">
              <a:latin typeface="Arial Hebrew Regular" charset="0"/>
              <a:cs typeface="Arial Hebrew Regular" charset="0"/>
              <a:sym typeface="Wingdings" panose="05000000000000000000" pitchFamily="2" charset="2"/>
            </a:endParaRPr>
          </a:p>
          <a:p>
            <a:pPr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latin typeface="Arial Hebrew Regular" charset="0"/>
                <a:cs typeface="Arial Hebrew Regular" charset="0"/>
              </a:rPr>
              <a:t>Hybrid </a:t>
            </a:r>
            <a:r>
              <a:rPr lang="en-US" dirty="0">
                <a:latin typeface="Arial Hebrew Regular" charset="0"/>
                <a:cs typeface="Arial Hebrew Regular" charset="0"/>
                <a:sym typeface="Wingdings" panose="05000000000000000000" pitchFamily="2" charset="2"/>
              </a:rPr>
              <a:t>approaches, e.g., Subspace perturbation + differential privacy </a:t>
            </a:r>
            <a:endParaRPr lang="en-US" dirty="0">
              <a:latin typeface="Arial Hebrew Regular" charset="0"/>
              <a:cs typeface="Arial Hebrew Regular" charset="0"/>
              <a:sym typeface="Wingdings" panose="05000000000000000000" pitchFamily="2" charset="2"/>
            </a:endParaRPr>
          </a:p>
          <a:p>
            <a:pPr indent="-3429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altLang="zh-CN" dirty="0">
                <a:latin typeface="Arial Hebrew Regular" charset="0"/>
                <a:cs typeface="Arial Hebrew Regular" charset="0"/>
                <a:sym typeface="Wingdings" panose="05000000000000000000" pitchFamily="2" charset="2"/>
              </a:rPr>
              <a:t>  Tighter lower bound on individual privacy by considering graph topology</a:t>
            </a:r>
            <a:r>
              <a:rPr lang="en-US" dirty="0">
                <a:latin typeface="Arial Hebrew Regular" charset="0"/>
                <a:cs typeface="Arial Hebrew Regular" charset="0"/>
                <a:sym typeface="Wingdings" panose="05000000000000000000" pitchFamily="2" charset="2"/>
              </a:rPr>
              <a:t>  </a:t>
            </a:r>
            <a:endParaRPr lang="en-US" dirty="0">
              <a:latin typeface="Arial Hebrew Regular" charset="0"/>
              <a:cs typeface="Arial Hebrew Regular" charset="0"/>
              <a:sym typeface="Wingdings" panose="05000000000000000000" pitchFamily="2" charset="2"/>
            </a:endParaRPr>
          </a:p>
          <a:p>
            <a:pPr indent="-3429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latin typeface="Arial Hebrew Regular" charset="0"/>
                <a:cs typeface="Arial Hebrew Regular" charset="0"/>
                <a:sym typeface="Wingdings" panose="05000000000000000000" pitchFamily="2" charset="2"/>
              </a:rPr>
              <a:t>  Privacy-preserving graph signal processing  </a:t>
            </a:r>
            <a:endParaRPr lang="en-US" dirty="0">
              <a:latin typeface="Arial Hebrew Regular" charset="0"/>
              <a:cs typeface="Arial Hebrew Regular" charset="0"/>
              <a:sym typeface="Wingdings" panose="05000000000000000000" pitchFamily="2" charset="2"/>
            </a:endParaRPr>
          </a:p>
          <a:p>
            <a:pPr indent="-3429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latin typeface="Arial Hebrew Regular" charset="0"/>
                <a:cs typeface="Arial Hebrew Regular" charset="0"/>
                <a:sym typeface="Wingdings" panose="05000000000000000000" pitchFamily="2" charset="2"/>
              </a:rPr>
              <a:t>  Applications in rivacy-preserving distributed learning</a:t>
            </a:r>
            <a:endParaRPr lang="en-US" dirty="0">
              <a:latin typeface="Arial Hebrew Regular" charset="0"/>
              <a:cs typeface="Arial Hebrew Regular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5" name="PB"/>
          <p:cNvSpPr/>
          <p:nvPr/>
        </p:nvSpPr>
        <p:spPr>
          <a:xfrm>
            <a:off x="0" y="6705600"/>
            <a:ext cx="8697951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548640"/>
          </a:xfrm>
        </p:spPr>
        <p:txBody>
          <a:bodyPr>
            <a:normAutofit fontScale="90000"/>
          </a:bodyPr>
          <a:p>
            <a:r>
              <a:rPr lang="zh-CN" altLang="en-US" b="1">
                <a:latin typeface="仿宋" charset="0"/>
                <a:ea typeface="仿宋" charset="0"/>
              </a:rPr>
              <a:t>工作经历</a:t>
            </a:r>
            <a:endParaRPr lang="zh-CN" altLang="en-US" b="1">
              <a:latin typeface="仿宋" charset="0"/>
              <a:ea typeface="仿宋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 algn="l" defTabSz="685800">
              <a:lnSpc>
                <a:spcPct val="180000"/>
              </a:lnSpc>
              <a:buClrTx/>
              <a:buSzTx/>
            </a:pP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奥尔堡大学</a:t>
            </a:r>
            <a:r>
              <a:rPr lang="en-US" altLang="zh-CN" sz="2000" b="1">
                <a:latin typeface="仿宋" charset="0"/>
                <a:ea typeface="仿宋" charset="0"/>
                <a:cs typeface="仿宋" charset="0"/>
                <a:sym typeface="+mn-ea"/>
              </a:rPr>
              <a:t>&amp;</a:t>
            </a: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普林斯顿大学 联合博士后 </a:t>
            </a:r>
            <a:r>
              <a:rPr lang="en-US" altLang="zh-CN" sz="2000" b="1">
                <a:latin typeface="仿宋" charset="0"/>
                <a:ea typeface="仿宋" charset="0"/>
                <a:cs typeface="仿宋" charset="0"/>
                <a:sym typeface="+mn-ea"/>
              </a:rPr>
              <a:t>2021</a:t>
            </a: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年</a:t>
            </a:r>
            <a:r>
              <a:rPr lang="en-US" altLang="zh-CN" sz="2000" b="1">
                <a:latin typeface="仿宋" charset="0"/>
                <a:ea typeface="仿宋" charset="0"/>
                <a:cs typeface="仿宋" charset="0"/>
                <a:sym typeface="+mn-ea"/>
              </a:rPr>
              <a:t>9</a:t>
            </a: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月</a:t>
            </a:r>
            <a:r>
              <a:rPr lang="en-US" altLang="zh-CN" sz="2000" b="1">
                <a:latin typeface="仿宋" charset="0"/>
                <a:ea typeface="仿宋" charset="0"/>
                <a:cs typeface="仿宋" charset="0"/>
                <a:sym typeface="+mn-ea"/>
              </a:rPr>
              <a:t>-2021</a:t>
            </a: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年</a:t>
            </a:r>
            <a:r>
              <a:rPr lang="en-US" altLang="zh-CN" sz="2000" b="1">
                <a:latin typeface="仿宋" charset="0"/>
                <a:ea typeface="仿宋" charset="0"/>
                <a:cs typeface="仿宋" charset="0"/>
                <a:sym typeface="+mn-ea"/>
              </a:rPr>
              <a:t>11</a:t>
            </a: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月</a:t>
            </a:r>
            <a:endParaRPr lang="zh-CN" altLang="en-US" sz="200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0" lvl="0" indent="0" algn="l" defTabSz="685800">
              <a:lnSpc>
                <a:spcPct val="70000"/>
              </a:lnSpc>
              <a:buClrTx/>
              <a:buSzTx/>
              <a:buNone/>
            </a:pPr>
            <a:r>
              <a:rPr lang="zh-CN" altLang="en-US" sz="2000">
                <a:latin typeface="仿宋" charset="0"/>
                <a:ea typeface="仿宋" charset="0"/>
                <a:cs typeface="仿宋" charset="0"/>
                <a:sym typeface="+mn-ea"/>
              </a:rPr>
              <a:t> （因为想回国，提前终止了三年海外联合博后合同）</a:t>
            </a:r>
            <a:endParaRPr lang="zh-CN" altLang="en-US" sz="200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0" lvl="0" indent="0" algn="l" defTabSz="685800">
              <a:lnSpc>
                <a:spcPct val="70000"/>
              </a:lnSpc>
              <a:buClrTx/>
              <a:buSzTx/>
              <a:buNone/>
            </a:pPr>
            <a:endParaRPr lang="zh-CN" altLang="en-US" sz="2000">
              <a:latin typeface="仿宋" charset="0"/>
              <a:ea typeface="仿宋" charset="0"/>
              <a:cs typeface="仿宋" charset="0"/>
            </a:endParaRPr>
          </a:p>
          <a:p>
            <a:pPr lvl="0" algn="l">
              <a:lnSpc>
                <a:spcPct val="230000"/>
              </a:lnSpc>
            </a:pP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华为</a:t>
            </a:r>
            <a:r>
              <a:rPr lang="en-US" altLang="zh-CN" sz="2000" b="1">
                <a:latin typeface="仿宋" charset="0"/>
                <a:ea typeface="仿宋" charset="0"/>
                <a:cs typeface="仿宋" charset="0"/>
                <a:sym typeface="+mn-ea"/>
              </a:rPr>
              <a:t>&amp;</a:t>
            </a: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清华大学 联合博士后  </a:t>
            </a:r>
            <a:r>
              <a:rPr lang="en-US" altLang="zh-CN" sz="2000" b="1">
                <a:latin typeface="仿宋" charset="0"/>
                <a:ea typeface="仿宋" charset="0"/>
                <a:cs typeface="仿宋" charset="0"/>
                <a:sym typeface="+mn-ea"/>
              </a:rPr>
              <a:t>2021</a:t>
            </a: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年</a:t>
            </a:r>
            <a:r>
              <a:rPr lang="en-US" altLang="zh-CN" sz="2000" b="1">
                <a:latin typeface="仿宋" charset="0"/>
                <a:ea typeface="仿宋" charset="0"/>
                <a:cs typeface="仿宋" charset="0"/>
                <a:sym typeface="+mn-ea"/>
              </a:rPr>
              <a:t>11</a:t>
            </a: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月</a:t>
            </a:r>
            <a:r>
              <a:rPr lang="en-US" altLang="zh-CN" sz="2000" b="1">
                <a:latin typeface="仿宋" charset="0"/>
                <a:ea typeface="仿宋" charset="0"/>
                <a:cs typeface="仿宋" charset="0"/>
                <a:sym typeface="+mn-ea"/>
              </a:rPr>
              <a:t>-</a:t>
            </a:r>
            <a:r>
              <a:rPr lang="zh-CN" altLang="en-US" sz="2000" b="1">
                <a:latin typeface="仿宋" charset="0"/>
                <a:ea typeface="仿宋" charset="0"/>
                <a:cs typeface="仿宋" charset="0"/>
                <a:sym typeface="+mn-ea"/>
              </a:rPr>
              <a:t>至今</a:t>
            </a:r>
            <a:endParaRPr lang="zh-CN" altLang="en-US" sz="2000" b="1"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55CEF2E-6799-4E8C-A9FD-EA0CF6D58CBC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2400" dirty="0">
                <a:sym typeface="Wingdings" panose="05000000000000000000" pitchFamily="2" charset="2"/>
              </a:rPr>
              <a:t>Ideal v.s.  Real  v.s.  Actual </a:t>
            </a:r>
            <a:endParaRPr lang="en-US" altLang="zh-CN" sz="2400" dirty="0"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60370" y="1772285"/>
            <a:ext cx="2513330" cy="2089785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6036945" y="1772285"/>
            <a:ext cx="2405380" cy="1993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" y="1708150"/>
            <a:ext cx="2364740" cy="212280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311785" y="3991610"/>
            <a:ext cx="21805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11A52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rPr>
              <a:t>SMPC: Ideal world </a:t>
            </a:r>
            <a:endParaRPr lang="en-US" sz="2000" dirty="0">
              <a:solidFill>
                <a:srgbClr val="211A52"/>
              </a:solidFill>
              <a:latin typeface="times" panose="02020603050405020304" pitchFamily="18" charset="0"/>
              <a:ea typeface="+mj-ea"/>
              <a:cs typeface="times" panose="02020603050405020304" pitchFamily="18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3230245" y="4021455"/>
            <a:ext cx="23361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11A52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rPr>
              <a:t>SMPC: Real world </a:t>
            </a:r>
            <a:endParaRPr lang="en-US" sz="2000" dirty="0">
              <a:solidFill>
                <a:srgbClr val="211A52"/>
              </a:solidFill>
              <a:latin typeface="times" panose="02020603050405020304" pitchFamily="18" charset="0"/>
              <a:ea typeface="+mj-ea"/>
              <a:cs typeface="times" panose="02020603050405020304" pitchFamily="18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6508750" y="3991610"/>
            <a:ext cx="15798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11A52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rPr>
              <a:t>Actual world </a:t>
            </a:r>
            <a:endParaRPr lang="en-US" sz="2000" dirty="0">
              <a:solidFill>
                <a:srgbClr val="211A52"/>
              </a:solidFill>
              <a:latin typeface="times" panose="02020603050405020304" pitchFamily="18" charset="0"/>
              <a:ea typeface="+mj-ea"/>
              <a:cs typeface="times" panose="02020603050405020304" pitchFamily="18" charset="0"/>
            </a:endParaRPr>
          </a:p>
        </p:txBody>
      </p:sp>
      <p:pic>
        <p:nvPicPr>
          <p:cNvPr id="42" name="Picture 2" descr="C:\Users\janeli\Downloads\魔鬼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0715" y="2806700"/>
            <a:ext cx="354330" cy="354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:\Users\janeli\Downloads\魔鬼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780" y="2027555"/>
            <a:ext cx="398780" cy="39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:\Users\janeli\Downloads\魔鬼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370" y="2806700"/>
            <a:ext cx="354330" cy="354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:\Users\janeli\Downloads\魔鬼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7480" y="2027555"/>
            <a:ext cx="398780" cy="39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le 1"/>
          <p:cNvSpPr>
            <a:spLocks noGrp="1"/>
          </p:cNvSpPr>
          <p:nvPr/>
        </p:nvSpPr>
        <p:spPr>
          <a:xfrm>
            <a:off x="504190" y="4943475"/>
            <a:ext cx="8136255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800" b="0" kern="1200" baseline="0">
                <a:solidFill>
                  <a:srgbClr val="211A52"/>
                </a:solidFill>
                <a:latin typeface="times" panose="02020603050405020304" pitchFamily="18" charset="0"/>
                <a:ea typeface="+mj-ea"/>
                <a:cs typeface="times" panose="02020603050405020304" pitchFamily="18" charset="0"/>
              </a:defRPr>
            </a:lvl1pPr>
          </a:lstStyle>
          <a:p>
            <a:r>
              <a:rPr lang="en-US" altLang="zh-CN" sz="2400" dirty="0">
                <a:sym typeface="Wingdings" panose="05000000000000000000" pitchFamily="2" charset="2"/>
              </a:rPr>
              <a:t>  We need a tighter lower bound in distributed networks  !!!</a:t>
            </a:r>
            <a:endParaRPr lang="en-US" altLang="zh-CN" sz="2400" dirty="0">
              <a:sym typeface="Wingdings" panose="05000000000000000000" pitchFamily="2" charset="2"/>
            </a:endParaRPr>
          </a:p>
        </p:txBody>
      </p:sp>
      <p:sp>
        <p:nvSpPr>
          <p:cNvPr id="3" name="PB"/>
          <p:cNvSpPr/>
          <p:nvPr/>
        </p:nvSpPr>
        <p:spPr>
          <a:xfrm>
            <a:off x="0" y="6705600"/>
            <a:ext cx="8920976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800" dirty="0">
                <a:latin typeface="times" panose="02020603050405020304" pitchFamily="18" charset="0"/>
                <a:cs typeface="times" panose="02020603050405020304" pitchFamily="18" charset="0"/>
              </a:rPr>
              <a:t> Q</a:t>
            </a:r>
            <a:r>
              <a:rPr lang="da-DK" altLang="ko-KR" sz="2800" dirty="0">
                <a:latin typeface="times" panose="02020603050405020304" pitchFamily="18" charset="0"/>
                <a:cs typeface="times" panose="02020603050405020304" pitchFamily="18" charset="0"/>
              </a:rPr>
              <a:t>&amp;A</a:t>
            </a:r>
            <a:r>
              <a:rPr lang="en-US" altLang="ko-KR" sz="28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endParaRPr lang="en-US" altLang="ko-KR" sz="280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187624" y="2348880"/>
            <a:ext cx="7117453" cy="382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ko-KR" altLang="en-US"/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776495" y="6460700"/>
            <a:ext cx="2057400" cy="245325"/>
          </a:xfrm>
        </p:spPr>
        <p:txBody>
          <a:bodyPr/>
          <a:lstStyle/>
          <a:p>
            <a:fld id="{C55CEF2E-6799-4E8C-A9FD-EA0CF6D58CBC}" type="slidenum">
              <a:rPr lang="en-US" smtClean="0"/>
            </a:fld>
            <a:endParaRPr lang="en-US" dirty="0"/>
          </a:p>
        </p:txBody>
      </p:sp>
      <p:pic>
        <p:nvPicPr>
          <p:cNvPr id="7" name="Picture 2" descr="감사합니다.에 대한 이미지 검색결과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196" y="1755896"/>
            <a:ext cx="4741607" cy="3161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B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 b="1">
                <a:latin typeface="仿宋" charset="0"/>
                <a:ea typeface="仿宋" charset="0"/>
              </a:rPr>
              <a:t>报告</a:t>
            </a:r>
            <a:r>
              <a:rPr lang="en-US" altLang="zh-CN" b="1">
                <a:latin typeface="仿宋" charset="0"/>
                <a:ea typeface="仿宋" charset="0"/>
              </a:rPr>
              <a:t>&amp;</a:t>
            </a:r>
            <a:r>
              <a:rPr lang="zh-CN" altLang="en-US" b="1">
                <a:latin typeface="仿宋" charset="0"/>
                <a:ea typeface="仿宋" charset="0"/>
              </a:rPr>
              <a:t>教学经历</a:t>
            </a:r>
            <a:endParaRPr lang="zh-CN" altLang="en-US" b="1">
              <a:latin typeface="仿宋" charset="0"/>
              <a:ea typeface="仿宋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8610" y="914400"/>
            <a:ext cx="8378190" cy="4986655"/>
          </a:xfrm>
        </p:spPr>
        <p:txBody>
          <a:bodyPr>
            <a:normAutofit lnSpcReduction="10000"/>
          </a:bodyPr>
          <a:p>
            <a:pPr algn="l" defTabSz="685800">
              <a:lnSpc>
                <a:spcPct val="140000"/>
              </a:lnSpc>
              <a:buClrTx/>
              <a:buSzTx/>
              <a:buFontTx/>
              <a:buNone/>
            </a:pPr>
            <a:r>
              <a:rPr lang="zh-CN" altLang="da-DK" sz="1600" dirty="0">
                <a:latin typeface="仿宋" charset="0"/>
                <a:ea typeface="仿宋" charset="0"/>
                <a:cs typeface="仿宋" charset="0"/>
                <a:sym typeface="+mn-ea"/>
              </a:rPr>
              <a:t>邀请报告</a:t>
            </a: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 </a:t>
            </a:r>
            <a:endParaRPr lang="zh-CN" altLang="da-DK" sz="1600" dirty="0">
              <a:latin typeface="仿宋" charset="0"/>
              <a:ea typeface="仿宋" charset="0"/>
              <a:cs typeface="仿宋" charset="0"/>
            </a:endParaRPr>
          </a:p>
          <a:p>
            <a:pPr marL="800100" lvl="1" indent="-34290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1600" b="1" dirty="0">
                <a:latin typeface="仿宋" charset="0"/>
                <a:ea typeface="仿宋" charset="0"/>
                <a:cs typeface="仿宋" charset="0"/>
                <a:sym typeface="+mn-ea"/>
              </a:rPr>
              <a:t>隐私保护分布式优化（硕博士课程） 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荷兰</a:t>
            </a:r>
            <a:r>
              <a:rPr lang="en-US" alt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-</a:t>
            </a:r>
            <a:r>
              <a:rPr sz="1600" i="1" dirty="0">
                <a:latin typeface="仿宋" charset="0"/>
                <a:ea typeface="仿宋" charset="0"/>
                <a:cs typeface="仿宋" charset="0"/>
                <a:sym typeface="+mn-ea"/>
              </a:rPr>
              <a:t>代</a:t>
            </a:r>
            <a:r>
              <a:rPr sz="1600" i="1" dirty="0">
                <a:latin typeface="仿宋" charset="0"/>
                <a:ea typeface="仿宋" charset="0"/>
                <a:cs typeface="仿宋" charset="0"/>
                <a:sym typeface="+mn-ea"/>
              </a:rPr>
              <a:t>尔夫特理工大学 2021</a:t>
            </a:r>
            <a:r>
              <a:rPr 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年</a:t>
            </a:r>
            <a:r>
              <a:rPr lang="en-US" alt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3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月</a:t>
            </a:r>
            <a:endParaRPr lang="zh-CN" altLang="en-US" sz="1600" dirty="0">
              <a:latin typeface="仿宋" charset="0"/>
              <a:ea typeface="仿宋" charset="0"/>
              <a:cs typeface="仿宋" charset="0"/>
            </a:endParaRPr>
          </a:p>
          <a:p>
            <a:pPr marL="800100" lvl="1" indent="-34290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1600" b="1" dirty="0">
                <a:latin typeface="仿宋" charset="0"/>
                <a:ea typeface="仿宋" charset="0"/>
                <a:cs typeface="仿宋" charset="0"/>
                <a:sym typeface="+mn-ea"/>
              </a:rPr>
              <a:t>分布式优化的前沿技术探讨（博士课程）</a:t>
            </a:r>
            <a:r>
              <a:rPr lang="zh-CN" altLang="en-US" sz="1600" dirty="0">
                <a:latin typeface="仿宋" charset="0"/>
                <a:ea typeface="仿宋" charset="0"/>
                <a:cs typeface="仿宋" charset="0"/>
                <a:sym typeface="+mn-ea"/>
              </a:rPr>
              <a:t> 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丹麦</a:t>
            </a:r>
            <a:r>
              <a:rPr lang="en-US" alt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-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奥尔堡大学 </a:t>
            </a:r>
            <a:r>
              <a:rPr lang="en-US" alt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2018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年</a:t>
            </a:r>
            <a:r>
              <a:rPr lang="en-US" alt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11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月</a:t>
            </a:r>
            <a:r>
              <a:rPr lang="en-US" sz="1600" dirty="0">
                <a:latin typeface="仿宋" charset="0"/>
                <a:ea typeface="仿宋" charset="0"/>
                <a:cs typeface="仿宋" charset="0"/>
                <a:sym typeface="+mn-ea"/>
              </a:rPr>
              <a:t>   </a:t>
            </a:r>
            <a:endParaRPr sz="1600" dirty="0">
              <a:latin typeface="仿宋" charset="0"/>
              <a:ea typeface="仿宋" charset="0"/>
              <a:cs typeface="仿宋" charset="0"/>
            </a:endParaRPr>
          </a:p>
          <a:p>
            <a:pPr marL="0" indent="0" algn="l" defTabSz="685800">
              <a:lnSpc>
                <a:spcPct val="100000"/>
              </a:lnSpc>
              <a:buClrTx/>
              <a:buSzTx/>
              <a:buFontTx/>
              <a:buNone/>
            </a:pPr>
            <a:endParaRPr lang="zh-CN" sz="16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0" indent="0" algn="l" defTabSz="685800">
              <a:lnSpc>
                <a:spcPct val="100000"/>
              </a:lnSpc>
              <a:buClrTx/>
              <a:buSzTx/>
              <a:buFontTx/>
              <a:buNone/>
            </a:pPr>
            <a:r>
              <a:rPr 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教学经验（</a:t>
            </a:r>
            <a:r>
              <a:rPr lang="en-US" alt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Lecturer &amp; Teaching Assistant</a:t>
            </a:r>
            <a:r>
              <a:rPr lang="zh-CN" sz="1600" dirty="0">
                <a:latin typeface="仿宋" charset="0"/>
                <a:ea typeface="仿宋" charset="0"/>
                <a:cs typeface="仿宋" charset="0"/>
                <a:sym typeface="+mn-ea"/>
              </a:rPr>
              <a:t>）</a:t>
            </a:r>
            <a:endParaRPr sz="1600" dirty="0">
              <a:latin typeface="仿宋" charset="0"/>
              <a:ea typeface="仿宋" charset="0"/>
              <a:cs typeface="仿宋" charset="0"/>
            </a:endParaRPr>
          </a:p>
          <a:p>
            <a:pPr marL="800100" lvl="1" indent="-34290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1600" b="1" dirty="0">
                <a:latin typeface="仿宋" charset="0"/>
                <a:ea typeface="仿宋" charset="0"/>
                <a:cs typeface="仿宋" charset="0"/>
                <a:sym typeface="+mn-ea"/>
              </a:rPr>
              <a:t>机器学习基础（硕士课程）</a:t>
            </a:r>
            <a:r>
              <a:rPr lang="zh-CN" altLang="en-US" sz="1600" dirty="0">
                <a:latin typeface="仿宋" charset="0"/>
                <a:ea typeface="仿宋" charset="0"/>
                <a:cs typeface="仿宋" charset="0"/>
                <a:sym typeface="+mn-ea"/>
              </a:rPr>
              <a:t> 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丹麦</a:t>
            </a:r>
            <a:r>
              <a:rPr lang="en-US" alt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-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奥尔堡大学</a:t>
            </a:r>
            <a:r>
              <a:rPr lang="en-US" alt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    2018-2020 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秋季学期</a:t>
            </a:r>
            <a:endParaRPr lang="zh-CN" altLang="en-US" sz="16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800100" lvl="1" indent="-34290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1600" b="1" dirty="0">
                <a:latin typeface="仿宋" charset="0"/>
                <a:ea typeface="仿宋" charset="0"/>
                <a:cs typeface="仿宋" charset="0"/>
                <a:sym typeface="+mn-ea"/>
              </a:rPr>
              <a:t>语音信号处理实践课（本科课程）</a:t>
            </a:r>
            <a:r>
              <a:rPr lang="zh-CN" altLang="en-US" sz="1600" dirty="0">
                <a:latin typeface="仿宋" charset="0"/>
                <a:ea typeface="仿宋" charset="0"/>
                <a:cs typeface="仿宋" charset="0"/>
                <a:sym typeface="+mn-ea"/>
              </a:rPr>
              <a:t> 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丹麦</a:t>
            </a:r>
            <a:r>
              <a:rPr lang="en-US" alt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-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奥尔堡大学</a:t>
            </a:r>
            <a:r>
              <a:rPr lang="en-US" altLang="zh-CN" sz="1600" i="1" dirty="0">
                <a:latin typeface="仿宋" charset="0"/>
                <a:ea typeface="仿宋" charset="0"/>
                <a:cs typeface="仿宋" charset="0"/>
                <a:sym typeface="+mn-ea"/>
              </a:rPr>
              <a:t>2019-2021 </a:t>
            </a:r>
            <a:r>
              <a:rPr lang="zh-CN" altLang="en-US" sz="1600" i="1" dirty="0">
                <a:latin typeface="仿宋" charset="0"/>
                <a:ea typeface="仿宋" charset="0"/>
                <a:cs typeface="仿宋" charset="0"/>
                <a:sym typeface="+mn-ea"/>
              </a:rPr>
              <a:t>春季学期</a:t>
            </a:r>
            <a:endParaRPr lang="zh-CN" altLang="en-US" sz="16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0" lvl="0"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endParaRPr lang="zh-CN" altLang="en-US" sz="160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0" lvl="0"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endParaRPr lang="zh-CN" altLang="en-US" sz="160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0" lvl="0"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endParaRPr lang="zh-CN" altLang="en-US" sz="192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marL="800100" lvl="1" indent="-34290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Char char="•"/>
            </a:pPr>
            <a:endParaRPr lang="zh-CN" altLang="en-US" sz="2000" dirty="0">
              <a:ea typeface="宋体" panose="02010600030101010101" pitchFamily="2" charset="-122"/>
              <a:sym typeface="+mn-ea"/>
            </a:endParaRPr>
          </a:p>
          <a:p>
            <a:pPr marL="457200" lvl="1"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endParaRPr lang="zh-CN" altLang="en-US" sz="2000" dirty="0">
              <a:ea typeface="宋体" panose="02010600030101010101" pitchFamily="2" charset="-122"/>
              <a:sym typeface="+mn-ea"/>
            </a:endParaRPr>
          </a:p>
          <a:p>
            <a:pPr marL="457200" lvl="1"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endParaRPr lang="zh-CN" altLang="en-US" sz="2000" dirty="0">
              <a:latin typeface="times" panose="02020603050405020304" pitchFamily="18" charset="0"/>
              <a:ea typeface="宋体" panose="02010600030101010101" pitchFamily="2" charset="-122"/>
              <a:cs typeface="times" panose="02020603050405020304" pitchFamily="18" charset="0"/>
            </a:endParaRPr>
          </a:p>
          <a:p>
            <a:pPr lvl="1" indent="0" algn="l" defTabSz="685800">
              <a:lnSpc>
                <a:spcPct val="100000"/>
              </a:lnSpc>
              <a:buClrTx/>
              <a:buSzTx/>
              <a:buFont typeface="Arial" panose="020B0604020202090204" pitchFamily="34" charset="0"/>
              <a:buNone/>
            </a:pPr>
            <a:endParaRPr lang="zh-CN" altLang="en-US" sz="2000" dirty="0">
              <a:latin typeface="times" panose="02020603050405020304" pitchFamily="18" charset="0"/>
              <a:ea typeface="宋体" panose="02010600030101010101" pitchFamily="2" charset="-122"/>
              <a:cs typeface="times" panose="02020603050405020304" pitchFamily="18" charset="0"/>
            </a:endParaRPr>
          </a:p>
          <a:p>
            <a:pPr marL="0" indent="0">
              <a:lnSpc>
                <a:spcPct val="130000"/>
              </a:lnSpc>
              <a:buNone/>
            </a:pPr>
            <a:endParaRPr lang="zh-CN" altLang="en-US" sz="2000" b="1"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55CEF2E-6799-4E8C-A9FD-EA0CF6D58CBC}" type="slidenum">
              <a:rPr lang="en-US" smtClean="0"/>
            </a:fld>
            <a:endParaRPr lang="en-US"/>
          </a:p>
        </p:txBody>
      </p:sp>
      <p:sp>
        <p:nvSpPr>
          <p:cNvPr id="101" name="东北大学 （中国秦皇岛），本科    电子信息工程                                                2011年9月-2015年6月…"/>
          <p:cNvSpPr txBox="1"/>
          <p:nvPr/>
        </p:nvSpPr>
        <p:spPr>
          <a:xfrm>
            <a:off x="308610" y="1991995"/>
            <a:ext cx="8660130" cy="30734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 defTabSz="685800"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zh-CN" sz="2000" b="1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 </a:t>
            </a:r>
            <a:endParaRPr lang="zh-CN" altLang="en-US" sz="1800" dirty="0">
              <a:latin typeface="times" panose="02020603050405020304" pitchFamily="18" charset="0"/>
              <a:ea typeface="宋体" panose="02010600030101010101" pitchFamily="2" charset="-122"/>
              <a:cs typeface="times" panose="02020603050405020304" pitchFamily="18" charset="0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171" y="325159"/>
            <a:ext cx="8229600" cy="548640"/>
          </a:xfrm>
        </p:spPr>
        <p:txBody>
          <a:bodyPr>
            <a:noAutofit/>
          </a:bodyPr>
          <a:lstStyle/>
          <a:p>
            <a:r>
              <a:rPr lang="zh-CN" altLang="da-DK" sz="2800" b="1" dirty="0">
                <a:ea typeface="宋体" panose="02010600030101010101" pitchFamily="2" charset="-122"/>
              </a:rPr>
              <a:t>博士期间出版物（</a:t>
            </a:r>
            <a:r>
              <a:rPr lang="en-US" altLang="zh-CN" sz="2800" b="1" dirty="0">
                <a:ea typeface="宋体" panose="02010600030101010101" pitchFamily="2" charset="-122"/>
              </a:rPr>
              <a:t>2018.3-2021.8</a:t>
            </a:r>
            <a:r>
              <a:rPr lang="zh-CN" altLang="da-DK" sz="2800" b="1" dirty="0">
                <a:ea typeface="宋体" panose="02010600030101010101" pitchFamily="2" charset="-122"/>
              </a:rPr>
              <a:t>）</a:t>
            </a:r>
            <a:endParaRPr lang="zh-CN" altLang="da-DK" sz="2800" b="1" dirty="0">
              <a:ea typeface="宋体" panose="02010600030101010101" pitchFamily="2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694085" y="6193879"/>
            <a:ext cx="2133600" cy="365125"/>
          </a:xfrm>
        </p:spPr>
        <p:txBody>
          <a:bodyPr/>
          <a:lstStyle/>
          <a:p>
            <a:fld id="{C55CEF2E-6799-4E8C-A9FD-EA0CF6D58CBC}" type="slidenum">
              <a:rPr lang="en-US" smtClean="0"/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0126" y="995231"/>
            <a:ext cx="8804787" cy="5441952"/>
          </a:xfrm>
        </p:spPr>
        <p:txBody>
          <a:bodyPr>
            <a:noAutofit/>
          </a:bodyPr>
          <a:lstStyle/>
          <a:p>
            <a:pPr marL="342900" indent="-342900">
              <a:buAutoNum type="arabicPeriod"/>
            </a:pPr>
            <a:r>
              <a:rPr lang="en-US" sz="1400" b="1" dirty="0">
                <a:solidFill>
                  <a:schemeClr val="tx1"/>
                </a:solidFill>
              </a:rPr>
              <a:t>Q. Li</a:t>
            </a:r>
            <a:r>
              <a:rPr lang="en-US" sz="1400" dirty="0">
                <a:solidFill>
                  <a:schemeClr val="tx1"/>
                </a:solidFill>
              </a:rPr>
              <a:t>, I. Cascudo, and M. G. Christensen, “</a:t>
            </a:r>
            <a:r>
              <a:rPr lang="en-US" sz="1400" i="1" dirty="0">
                <a:solidFill>
                  <a:schemeClr val="tx1"/>
                </a:solidFill>
              </a:rPr>
              <a:t>Privacy-Preserving Distributed Average Consensus based on Additive Secret Sharing</a:t>
            </a:r>
            <a:r>
              <a:rPr lang="en-US" sz="1400" dirty="0">
                <a:solidFill>
                  <a:schemeClr val="tx1"/>
                </a:solidFill>
              </a:rPr>
              <a:t>,” in Proc. Eur. Signal </a:t>
            </a:r>
            <a:r>
              <a:rPr lang="da-DK" sz="1400" dirty="0" err="1">
                <a:solidFill>
                  <a:schemeClr val="tx1"/>
                </a:solidFill>
              </a:rPr>
              <a:t>Process</a:t>
            </a:r>
            <a:r>
              <a:rPr lang="da-DK" sz="1400" dirty="0">
                <a:solidFill>
                  <a:schemeClr val="tx1"/>
                </a:solidFill>
              </a:rPr>
              <a:t>. </a:t>
            </a:r>
            <a:r>
              <a:rPr lang="da-DK" sz="1400" dirty="0" err="1">
                <a:solidFill>
                  <a:schemeClr val="tx1"/>
                </a:solidFill>
              </a:rPr>
              <a:t>Conf</a:t>
            </a:r>
            <a:r>
              <a:rPr lang="da-DK" sz="1400" dirty="0">
                <a:solidFill>
                  <a:schemeClr val="tx1"/>
                </a:solidFill>
              </a:rPr>
              <a:t>., </a:t>
            </a:r>
            <a:r>
              <a:rPr lang="da-DK" sz="1400" dirty="0" err="1">
                <a:solidFill>
                  <a:schemeClr val="tx1"/>
                </a:solidFill>
              </a:rPr>
              <a:t>pp</a:t>
            </a:r>
            <a:r>
              <a:rPr lang="da-DK" sz="1400" dirty="0">
                <a:solidFill>
                  <a:schemeClr val="tx1"/>
                </a:solidFill>
              </a:rPr>
              <a:t>. 1-5, 2019.</a:t>
            </a:r>
            <a:endParaRPr lang="da-DK" sz="14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en-US" sz="1400" b="1" dirty="0">
                <a:solidFill>
                  <a:schemeClr val="tx1"/>
                </a:solidFill>
              </a:rPr>
              <a:t>Q. Li</a:t>
            </a:r>
            <a:r>
              <a:rPr lang="en-US" sz="1400" dirty="0">
                <a:solidFill>
                  <a:schemeClr val="tx1"/>
                </a:solidFill>
              </a:rPr>
              <a:t>, and M. G. Christensen, “</a:t>
            </a:r>
            <a:r>
              <a:rPr lang="en-US" sz="1400" i="1" dirty="0">
                <a:solidFill>
                  <a:schemeClr val="tx1"/>
                </a:solidFill>
              </a:rPr>
              <a:t>A Privacy-Preserving Asynchronous Averaging Algorithm based on Shamir’s Secret Sharing</a:t>
            </a:r>
            <a:r>
              <a:rPr lang="en-US" sz="1400" dirty="0">
                <a:solidFill>
                  <a:schemeClr val="tx1"/>
                </a:solidFill>
              </a:rPr>
              <a:t>,” in Proc. Eur. Signal </a:t>
            </a:r>
            <a:r>
              <a:rPr lang="da-DK" sz="1400" dirty="0" err="1">
                <a:solidFill>
                  <a:schemeClr val="tx1"/>
                </a:solidFill>
              </a:rPr>
              <a:t>Process</a:t>
            </a:r>
            <a:r>
              <a:rPr lang="da-DK" sz="1400" dirty="0">
                <a:solidFill>
                  <a:schemeClr val="tx1"/>
                </a:solidFill>
              </a:rPr>
              <a:t>. </a:t>
            </a:r>
            <a:r>
              <a:rPr lang="da-DK" sz="1400" dirty="0" err="1">
                <a:solidFill>
                  <a:schemeClr val="tx1"/>
                </a:solidFill>
              </a:rPr>
              <a:t>Conf</a:t>
            </a:r>
            <a:r>
              <a:rPr lang="da-DK" sz="1400" dirty="0">
                <a:solidFill>
                  <a:schemeClr val="tx1"/>
                </a:solidFill>
              </a:rPr>
              <a:t>., </a:t>
            </a:r>
            <a:r>
              <a:rPr lang="da-DK" sz="1400" dirty="0" err="1">
                <a:solidFill>
                  <a:schemeClr val="tx1"/>
                </a:solidFill>
              </a:rPr>
              <a:t>pp</a:t>
            </a:r>
            <a:r>
              <a:rPr lang="da-DK" sz="1400" dirty="0">
                <a:solidFill>
                  <a:schemeClr val="tx1"/>
                </a:solidFill>
              </a:rPr>
              <a:t>. 1-5, 2019.</a:t>
            </a:r>
            <a:endParaRPr lang="da-DK" sz="14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da-DK" sz="1400" b="1" dirty="0">
                <a:solidFill>
                  <a:schemeClr val="tx1"/>
                </a:solidFill>
              </a:rPr>
              <a:t>Q. Li</a:t>
            </a:r>
            <a:r>
              <a:rPr lang="da-DK" sz="1400" dirty="0">
                <a:solidFill>
                  <a:schemeClr val="tx1"/>
                </a:solidFill>
              </a:rPr>
              <a:t>, R. Heusdens, and M. G. Christensen, “</a:t>
            </a:r>
            <a:r>
              <a:rPr lang="da-DK" sz="1400" i="1" dirty="0" err="1">
                <a:solidFill>
                  <a:schemeClr val="tx1"/>
                </a:solidFill>
              </a:rPr>
              <a:t>Convex</a:t>
            </a:r>
            <a:r>
              <a:rPr lang="da-DK" sz="1400" i="1" dirty="0">
                <a:solidFill>
                  <a:schemeClr val="tx1"/>
                </a:solidFill>
              </a:rPr>
              <a:t> </a:t>
            </a:r>
            <a:r>
              <a:rPr lang="da-DK" sz="1400" i="1" dirty="0" err="1">
                <a:solidFill>
                  <a:schemeClr val="tx1"/>
                </a:solidFill>
              </a:rPr>
              <a:t>Optimisation-based</a:t>
            </a:r>
            <a:r>
              <a:rPr lang="da-DK" sz="1400" i="1" dirty="0">
                <a:solidFill>
                  <a:schemeClr val="tx1"/>
                </a:solidFill>
              </a:rPr>
              <a:t> </a:t>
            </a:r>
            <a:r>
              <a:rPr lang="en-US" sz="1400" i="1" dirty="0">
                <a:solidFill>
                  <a:schemeClr val="tx1"/>
                </a:solidFill>
              </a:rPr>
              <a:t>Privacy-Preserving Distributed Average Consensus in Wireless Sensor Networks</a:t>
            </a:r>
            <a:r>
              <a:rPr lang="en-US" sz="1400" dirty="0">
                <a:solidFill>
                  <a:schemeClr val="tx1"/>
                </a:solidFill>
              </a:rPr>
              <a:t>,” in Proc. Int. Conf. </a:t>
            </a:r>
            <a:r>
              <a:rPr lang="en-US" sz="1400" dirty="0" err="1">
                <a:solidFill>
                  <a:schemeClr val="tx1"/>
                </a:solidFill>
              </a:rPr>
              <a:t>Acoust</a:t>
            </a:r>
            <a:r>
              <a:rPr lang="en-US" sz="1400" dirty="0">
                <a:solidFill>
                  <a:schemeClr val="tx1"/>
                </a:solidFill>
              </a:rPr>
              <a:t>., Speech, Signal Process., pp. 5895-</a:t>
            </a:r>
            <a:r>
              <a:rPr lang="da-DK" sz="1400" dirty="0">
                <a:solidFill>
                  <a:schemeClr val="tx1"/>
                </a:solidFill>
              </a:rPr>
              <a:t>5899, 2020.</a:t>
            </a:r>
            <a:endParaRPr lang="da-DK" sz="14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en-US" sz="1400" b="1" dirty="0">
                <a:solidFill>
                  <a:schemeClr val="tx1"/>
                </a:solidFill>
              </a:rPr>
              <a:t>Q. Li</a:t>
            </a:r>
            <a:r>
              <a:rPr lang="en-US" sz="1400" dirty="0">
                <a:solidFill>
                  <a:schemeClr val="tx1"/>
                </a:solidFill>
              </a:rPr>
              <a:t>, R. Heusdens, and M. G. Christensen, “</a:t>
            </a:r>
            <a:r>
              <a:rPr lang="en-US" sz="1400" i="1" dirty="0">
                <a:solidFill>
                  <a:schemeClr val="tx1"/>
                </a:solidFill>
              </a:rPr>
              <a:t>Convex Optimization-based Privacy-Preserving Distributed Least Squares via Subspace Perturbation</a:t>
            </a:r>
            <a:r>
              <a:rPr lang="en-US" sz="1400" dirty="0">
                <a:solidFill>
                  <a:schemeClr val="tx1"/>
                </a:solidFill>
              </a:rPr>
              <a:t>,” </a:t>
            </a:r>
            <a:r>
              <a:rPr lang="da-DK" sz="1400" dirty="0">
                <a:solidFill>
                  <a:schemeClr val="tx1"/>
                </a:solidFill>
              </a:rPr>
              <a:t>in </a:t>
            </a:r>
            <a:r>
              <a:rPr lang="da-DK" sz="1400" dirty="0" err="1">
                <a:solidFill>
                  <a:schemeClr val="tx1"/>
                </a:solidFill>
              </a:rPr>
              <a:t>Proc</a:t>
            </a:r>
            <a:r>
              <a:rPr lang="da-DK" sz="1400" dirty="0">
                <a:solidFill>
                  <a:schemeClr val="tx1"/>
                </a:solidFill>
              </a:rPr>
              <a:t>. </a:t>
            </a:r>
            <a:r>
              <a:rPr lang="da-DK" sz="1400" dirty="0" err="1">
                <a:solidFill>
                  <a:schemeClr val="tx1"/>
                </a:solidFill>
              </a:rPr>
              <a:t>Eur</a:t>
            </a:r>
            <a:r>
              <a:rPr lang="da-DK" sz="1400" dirty="0">
                <a:solidFill>
                  <a:schemeClr val="tx1"/>
                </a:solidFill>
              </a:rPr>
              <a:t>. Signal </a:t>
            </a:r>
            <a:r>
              <a:rPr lang="da-DK" sz="1400" dirty="0" err="1">
                <a:solidFill>
                  <a:schemeClr val="tx1"/>
                </a:solidFill>
              </a:rPr>
              <a:t>Process</a:t>
            </a:r>
            <a:r>
              <a:rPr lang="da-DK" sz="1400" dirty="0">
                <a:solidFill>
                  <a:schemeClr val="tx1"/>
                </a:solidFill>
              </a:rPr>
              <a:t>. </a:t>
            </a:r>
            <a:r>
              <a:rPr lang="da-DK" sz="1400" dirty="0" err="1">
                <a:solidFill>
                  <a:schemeClr val="tx1"/>
                </a:solidFill>
              </a:rPr>
              <a:t>Conf</a:t>
            </a:r>
            <a:r>
              <a:rPr lang="da-DK" sz="1400" dirty="0">
                <a:solidFill>
                  <a:schemeClr val="tx1"/>
                </a:solidFill>
              </a:rPr>
              <a:t>., </a:t>
            </a:r>
            <a:r>
              <a:rPr lang="da-DK" sz="1400" dirty="0" err="1">
                <a:solidFill>
                  <a:schemeClr val="tx1"/>
                </a:solidFill>
              </a:rPr>
              <a:t>pp</a:t>
            </a:r>
            <a:r>
              <a:rPr lang="da-DK" sz="1400" dirty="0">
                <a:solidFill>
                  <a:schemeClr val="tx1"/>
                </a:solidFill>
              </a:rPr>
              <a:t>. 2110-2114, 2021.</a:t>
            </a:r>
            <a:endParaRPr lang="da-DK" sz="14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da-DK" sz="1400" b="1" dirty="0">
                <a:solidFill>
                  <a:schemeClr val="tx1"/>
                </a:solidFill>
              </a:rPr>
              <a:t>Q. Li</a:t>
            </a:r>
            <a:r>
              <a:rPr lang="da-DK" sz="1400" dirty="0">
                <a:solidFill>
                  <a:schemeClr val="tx1"/>
                </a:solidFill>
              </a:rPr>
              <a:t>, M. </a:t>
            </a:r>
            <a:r>
              <a:rPr lang="da-DK" sz="1400" dirty="0" err="1">
                <a:solidFill>
                  <a:schemeClr val="tx1"/>
                </a:solidFill>
              </a:rPr>
              <a:t>Coutino</a:t>
            </a:r>
            <a:r>
              <a:rPr lang="da-DK" sz="1400" dirty="0">
                <a:solidFill>
                  <a:schemeClr val="tx1"/>
                </a:solidFill>
              </a:rPr>
              <a:t>, G. Leus and M. G. Christensen, “</a:t>
            </a:r>
            <a:r>
              <a:rPr lang="da-DK" sz="1400" i="1" dirty="0" err="1">
                <a:solidFill>
                  <a:schemeClr val="tx1"/>
                </a:solidFill>
              </a:rPr>
              <a:t>Privacy-Preserving</a:t>
            </a:r>
            <a:r>
              <a:rPr lang="da-DK" sz="1400" i="1" dirty="0">
                <a:solidFill>
                  <a:schemeClr val="tx1"/>
                </a:solidFill>
              </a:rPr>
              <a:t> </a:t>
            </a:r>
            <a:r>
              <a:rPr lang="en-US" sz="1400" i="1" dirty="0">
                <a:solidFill>
                  <a:schemeClr val="tx1"/>
                </a:solidFill>
              </a:rPr>
              <a:t>Distributed Graph Filtering</a:t>
            </a:r>
            <a:r>
              <a:rPr lang="en-US" sz="1400" dirty="0">
                <a:solidFill>
                  <a:schemeClr val="tx1"/>
                </a:solidFill>
              </a:rPr>
              <a:t>,” in Proc. Eur. Signal Process. Conf., pp. 2155-</a:t>
            </a:r>
            <a:r>
              <a:rPr lang="da-DK" sz="1400" dirty="0">
                <a:solidFill>
                  <a:schemeClr val="tx1"/>
                </a:solidFill>
              </a:rPr>
              <a:t>2159, 2021.</a:t>
            </a:r>
            <a:endParaRPr lang="da-DK" sz="14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en-US" sz="1400" b="1" dirty="0">
                <a:sym typeface="+mn-ea"/>
              </a:rPr>
              <a:t>Q. Li</a:t>
            </a:r>
            <a:r>
              <a:rPr lang="en-US" sz="1400" dirty="0">
                <a:sym typeface="+mn-ea"/>
              </a:rPr>
              <a:t>, R. Heusdens, and M. G. Christensen, “</a:t>
            </a:r>
            <a:r>
              <a:rPr lang="en-US" sz="1400" i="1" dirty="0">
                <a:sym typeface="+mn-ea"/>
              </a:rPr>
              <a:t>Privacy-Preserving Distributed </a:t>
            </a:r>
            <a:r>
              <a:rPr lang="da-DK" sz="1400" i="1" dirty="0" err="1">
                <a:sym typeface="+mn-ea"/>
              </a:rPr>
              <a:t>Optimization</a:t>
            </a:r>
            <a:r>
              <a:rPr lang="da-DK" sz="1400" i="1" dirty="0">
                <a:sym typeface="+mn-ea"/>
              </a:rPr>
              <a:t> via </a:t>
            </a:r>
            <a:r>
              <a:rPr lang="da-DK" sz="1400" i="1" dirty="0" err="1">
                <a:sym typeface="+mn-ea"/>
              </a:rPr>
              <a:t>Subspace</a:t>
            </a:r>
            <a:r>
              <a:rPr lang="da-DK" sz="1400" i="1" dirty="0">
                <a:sym typeface="+mn-ea"/>
              </a:rPr>
              <a:t> Perturbation: A General Framework</a:t>
            </a:r>
            <a:r>
              <a:rPr lang="da-DK" sz="1400" dirty="0">
                <a:sym typeface="+mn-ea"/>
              </a:rPr>
              <a:t>,” in IEEE Trans. Signal </a:t>
            </a:r>
            <a:r>
              <a:rPr lang="da-DK" sz="1400" dirty="0" err="1">
                <a:sym typeface="+mn-ea"/>
              </a:rPr>
              <a:t>Process</a:t>
            </a:r>
            <a:r>
              <a:rPr lang="da-DK" sz="1400" dirty="0">
                <a:sym typeface="+mn-ea"/>
              </a:rPr>
              <a:t>., vol. 68, </a:t>
            </a:r>
            <a:r>
              <a:rPr lang="da-DK" sz="1400" dirty="0" err="1">
                <a:sym typeface="+mn-ea"/>
              </a:rPr>
              <a:t>pp</a:t>
            </a:r>
            <a:r>
              <a:rPr lang="da-DK" sz="1400" dirty="0">
                <a:sym typeface="+mn-ea"/>
              </a:rPr>
              <a:t>. 5983 - 5996, 2020.</a:t>
            </a:r>
            <a:endParaRPr lang="da-DK" sz="14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da-DK" sz="1400" b="1" dirty="0">
                <a:solidFill>
                  <a:schemeClr val="tx1"/>
                </a:solidFill>
              </a:rPr>
              <a:t>Q. Li</a:t>
            </a:r>
            <a:r>
              <a:rPr lang="da-DK" sz="1400" dirty="0">
                <a:solidFill>
                  <a:schemeClr val="tx1"/>
                </a:solidFill>
              </a:rPr>
              <a:t>, J.S. Gundersen, R. Heusdens, and M. G. Christensen, “</a:t>
            </a:r>
            <a:r>
              <a:rPr lang="da-DK" sz="1400" i="1" dirty="0" err="1">
                <a:solidFill>
                  <a:schemeClr val="tx1"/>
                </a:solidFill>
              </a:rPr>
              <a:t>Privacy</a:t>
            </a:r>
            <a:r>
              <a:rPr lang="da-DK" sz="1400" i="1" dirty="0">
                <a:solidFill>
                  <a:schemeClr val="tx1"/>
                </a:solidFill>
              </a:rPr>
              <a:t>-</a:t>
            </a:r>
            <a:r>
              <a:rPr lang="en-US" sz="1400" i="1" dirty="0">
                <a:solidFill>
                  <a:schemeClr val="tx1"/>
                </a:solidFill>
              </a:rPr>
              <a:t>Preserving Distributed Processing: Metrics, Bounds, and Algorithms</a:t>
            </a:r>
            <a:r>
              <a:rPr lang="en-US" sz="1400" dirty="0">
                <a:solidFill>
                  <a:schemeClr val="tx1"/>
                </a:solidFill>
              </a:rPr>
              <a:t>,” in IEEE Trans. Inf. Forensics Security., 2021.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da-DK" sz="1400" b="1" dirty="0">
                <a:sym typeface="+mn-ea"/>
              </a:rPr>
              <a:t>Q. Li</a:t>
            </a:r>
            <a:r>
              <a:rPr lang="da-DK" sz="1400" dirty="0">
                <a:sym typeface="+mn-ea"/>
              </a:rPr>
              <a:t>, R. Heusdens, and M. G. Christensen, “</a:t>
            </a:r>
            <a:r>
              <a:rPr lang="da-DK" sz="1400" i="1" dirty="0" err="1">
                <a:sym typeface="+mn-ea"/>
              </a:rPr>
              <a:t>Communication</a:t>
            </a:r>
            <a:r>
              <a:rPr lang="da-DK" sz="1400" i="1" dirty="0">
                <a:sym typeface="+mn-ea"/>
              </a:rPr>
              <a:t> </a:t>
            </a:r>
            <a:r>
              <a:rPr lang="da-DK" sz="1400" i="1" dirty="0" err="1">
                <a:sym typeface="+mn-ea"/>
              </a:rPr>
              <a:t>Efficient</a:t>
            </a:r>
            <a:r>
              <a:rPr lang="da-DK" sz="1400" i="1" dirty="0">
                <a:sym typeface="+mn-ea"/>
              </a:rPr>
              <a:t> </a:t>
            </a:r>
            <a:r>
              <a:rPr lang="en-US" sz="1400" i="1" dirty="0">
                <a:sym typeface="+mn-ea"/>
              </a:rPr>
              <a:t>Privacy-Preserving Distributed Optimization using Adaptive Quantization</a:t>
            </a:r>
            <a:r>
              <a:rPr lang="en-US" sz="1400" dirty="0">
                <a:sym typeface="+mn-ea"/>
              </a:rPr>
              <a:t>,” in Signal Processing (major revision), 2021.</a:t>
            </a:r>
            <a:endParaRPr lang="en-US" sz="16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da-DK" sz="16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241935" y="3818255"/>
            <a:ext cx="8660765" cy="16954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B"/>
          <p:cNvSpPr/>
          <p:nvPr/>
        </p:nvSpPr>
        <p:spPr>
          <a:xfrm>
            <a:off x="0" y="6705600"/>
            <a:ext cx="1115122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bldLvl="0" animBg="1"/>
      <p:bldP spid="57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3" name="Rectangle 2"/>
          <p:cNvSpPr/>
          <p:nvPr/>
        </p:nvSpPr>
        <p:spPr>
          <a:xfrm>
            <a:off x="299885" y="359996"/>
            <a:ext cx="8627806" cy="537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900" b="1" dirty="0">
                <a:latin typeface="仿宋" charset="0"/>
                <a:ea typeface="仿宋" charset="0"/>
                <a:cs typeface="times" panose="02020603050405020304" pitchFamily="18" charset="0"/>
              </a:rPr>
              <a:t> </a:t>
            </a:r>
            <a:r>
              <a:rPr lang="zh-CN" altLang="da-DK" sz="2900" b="1" dirty="0">
                <a:latin typeface="仿宋" charset="0"/>
                <a:ea typeface="仿宋" charset="0"/>
                <a:cs typeface="times" panose="02020603050405020304" pitchFamily="18" charset="0"/>
              </a:rPr>
              <a:t>荣获奖项</a:t>
            </a:r>
            <a:r>
              <a:rPr lang="da-DK" sz="2900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endParaRPr lang="da-DK" sz="29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92627" y="3790345"/>
            <a:ext cx="1925894" cy="416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dirty="0"/>
          </a:p>
        </p:txBody>
      </p:sp>
      <p:sp>
        <p:nvSpPr>
          <p:cNvPr id="7" name="文本占位符 1"/>
          <p:cNvSpPr/>
          <p:nvPr/>
        </p:nvSpPr>
        <p:spPr>
          <a:xfrm>
            <a:off x="387350" y="4417060"/>
            <a:ext cx="9241155" cy="1631315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normAutofit fontScale="90000"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 panose="020F0502020204030204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 panose="020F0502020204030204"/>
              </a:defRPr>
            </a:lvl2pPr>
            <a:lvl3pPr marL="1234440" marR="0" indent="-32004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 panose="020F0502020204030204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 panose="020F0502020204030204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 panose="020F0502020204030204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 panose="020F0502020204030204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 panose="020F0502020204030204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 panose="020F0502020204030204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 panose="020F0502020204030204"/>
              </a:defRPr>
            </a:lvl9pPr>
          </a:lstStyle>
          <a:p>
            <a:pPr marL="0" indent="0" algn="ctr">
              <a:buNone/>
            </a:pPr>
            <a:endParaRPr lang="zh-CN" altLang="en-US" sz="2000" b="1">
              <a:solidFill>
                <a:srgbClr val="002060"/>
              </a:solidFill>
            </a:endParaRPr>
          </a:p>
          <a:p>
            <a:pPr marL="0" indent="0" algn="ctr">
              <a:buNone/>
            </a:pPr>
            <a:r>
              <a:rPr lang="en-US" altLang="zh-CN" sz="2000">
                <a:solidFill>
                  <a:srgbClr val="002060"/>
                </a:solidFill>
              </a:rPr>
              <a:t>EUSIPCO </a:t>
            </a:r>
            <a:r>
              <a:rPr lang="en-US" altLang="zh-CN" sz="2000">
                <a:solidFill>
                  <a:srgbClr val="002060"/>
                </a:solidFill>
                <a:sym typeface="+mn-ea"/>
              </a:rPr>
              <a:t>2020</a:t>
            </a:r>
            <a:r>
              <a:rPr lang="zh-CN" altLang="en-US" sz="2000">
                <a:solidFill>
                  <a:srgbClr val="002060"/>
                </a:solidFill>
                <a:ea typeface="宋体" panose="02010600030101010101" pitchFamily="2" charset="-122"/>
              </a:rPr>
              <a:t>（</a:t>
            </a:r>
            <a:r>
              <a:rPr lang="zh-CN" altLang="en-US" sz="2000" b="1">
                <a:solidFill>
                  <a:srgbClr val="002060"/>
                </a:solidFill>
                <a:latin typeface="PingFang SC Semibold" panose="020B0400000000000000" charset="-122"/>
                <a:ea typeface="PingFang SC Semibold" panose="020B0400000000000000" charset="-122"/>
              </a:rPr>
              <a:t>欧洲信号处理协会</a:t>
            </a:r>
            <a:r>
              <a:rPr lang="en-US" altLang="zh-CN" sz="2000" b="1">
                <a:solidFill>
                  <a:srgbClr val="002060"/>
                </a:solidFill>
                <a:latin typeface="PingFang SC Semibold" panose="020B0400000000000000" charset="-122"/>
                <a:ea typeface="PingFang SC Semibold" panose="020B0400000000000000" charset="-122"/>
              </a:rPr>
              <a:t>-</a:t>
            </a:r>
            <a:r>
              <a:rPr lang="zh-CN" altLang="en-US" sz="2000" b="1">
                <a:solidFill>
                  <a:srgbClr val="002060"/>
                </a:solidFill>
                <a:latin typeface="PingFang SC Semibold" panose="020B0400000000000000" charset="-122"/>
                <a:ea typeface="PingFang SC Semibold" panose="020B0400000000000000" charset="-122"/>
              </a:rPr>
              <a:t>旗舰会议）</a:t>
            </a:r>
            <a:r>
              <a:rPr lang="en-US" altLang="zh-CN" sz="2000">
                <a:solidFill>
                  <a:srgbClr val="002060"/>
                </a:solidFill>
              </a:rPr>
              <a:t>         </a:t>
            </a:r>
            <a:endParaRPr lang="en-US" altLang="zh-CN" sz="2000">
              <a:solidFill>
                <a:srgbClr val="002060"/>
              </a:solidFill>
            </a:endParaRPr>
          </a:p>
          <a:p>
            <a:pPr marL="0" indent="0" algn="ctr">
              <a:buNone/>
            </a:pPr>
            <a:r>
              <a:rPr lang="en-US" altLang="zh-CN" sz="2000">
                <a:solidFill>
                  <a:srgbClr val="002060"/>
                </a:solidFill>
              </a:rPr>
              <a:t>3MT</a:t>
            </a:r>
            <a:r>
              <a:rPr lang="zh-CN" altLang="en-US" sz="2000" b="1">
                <a:solidFill>
                  <a:srgbClr val="002060"/>
                </a:solidFill>
                <a:latin typeface="Helvetica Regular" charset="0"/>
                <a:cs typeface="Helvetica Regular" charset="0"/>
                <a:sym typeface="+mn-ea"/>
              </a:rPr>
              <a:t>博士论文答辩</a:t>
            </a:r>
            <a:r>
              <a:rPr lang="zh-CN" altLang="en-US" sz="2000" b="1">
                <a:solidFill>
                  <a:srgbClr val="002060"/>
                </a:solidFill>
              </a:rPr>
              <a:t>比赛 冠军</a:t>
            </a:r>
            <a:endParaRPr lang="zh-CN" altLang="en-US" sz="2000">
              <a:solidFill>
                <a:srgbClr val="002060"/>
              </a:solidFill>
            </a:endParaRPr>
          </a:p>
          <a:p>
            <a:pPr marL="0" indent="0" algn="ctr">
              <a:buNone/>
            </a:pPr>
            <a:r>
              <a:rPr lang="zh-CN" altLang="en-US" sz="2000" b="1">
                <a:solidFill>
                  <a:srgbClr val="002060"/>
                </a:solidFill>
                <a:latin typeface="+mj-lt"/>
                <a:cs typeface="+mj-lt"/>
              </a:rPr>
              <a:t>李琼秀 分布式</a:t>
            </a:r>
            <a:r>
              <a:rPr lang="zh-CN" altLang="en-US" sz="2000" b="1">
                <a:solidFill>
                  <a:srgbClr val="002060"/>
                </a:solidFill>
                <a:latin typeface="+mj-lt"/>
                <a:cs typeface="+mj-lt"/>
                <a:sym typeface="+mn-ea"/>
              </a:rPr>
              <a:t>隐私保护</a:t>
            </a:r>
            <a:r>
              <a:rPr lang="zh-CN" altLang="en-US" sz="2000" b="1">
                <a:solidFill>
                  <a:srgbClr val="002060"/>
                </a:solidFill>
                <a:latin typeface="+mj-lt"/>
                <a:cs typeface="+mj-lt"/>
              </a:rPr>
              <a:t>信号处理</a:t>
            </a:r>
            <a:r>
              <a:rPr lang="zh-CN" altLang="en-US" b="1">
                <a:solidFill>
                  <a:srgbClr val="002060"/>
                </a:solidFill>
                <a:latin typeface="+mj-lt"/>
                <a:cs typeface="+mj-lt"/>
              </a:rPr>
              <a:t> </a:t>
            </a:r>
            <a:r>
              <a:rPr lang="zh-CN" altLang="en-US">
                <a:solidFill>
                  <a:srgbClr val="002060"/>
                </a:solidFill>
              </a:rPr>
              <a:t> </a:t>
            </a:r>
            <a:endParaRPr lang="zh-CN" altLang="en-US">
              <a:solidFill>
                <a:srgbClr val="002060"/>
              </a:solidFill>
              <a:sym typeface="+mn-ea"/>
            </a:endParaRPr>
          </a:p>
        </p:txBody>
      </p:sp>
      <p:pic>
        <p:nvPicPr>
          <p:cNvPr id="8" name="图片 5" descr="IMG_07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61440"/>
            <a:ext cx="4307840" cy="2938780"/>
          </a:xfrm>
          <a:prstGeom prst="rect">
            <a:avLst/>
          </a:prstGeom>
        </p:spPr>
      </p:pic>
      <p:pic>
        <p:nvPicPr>
          <p:cNvPr id="9" name="图片 7" descr="截屏2021-09-27 11.48.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840" y="1404620"/>
            <a:ext cx="4690745" cy="3170555"/>
          </a:xfrm>
          <a:prstGeom prst="rect">
            <a:avLst/>
          </a:prstGeom>
        </p:spPr>
      </p:pic>
      <p:sp>
        <p:nvSpPr>
          <p:cNvPr id="4" name="PB"/>
          <p:cNvSpPr/>
          <p:nvPr/>
        </p:nvSpPr>
        <p:spPr>
          <a:xfrm>
            <a:off x="0" y="6705600"/>
            <a:ext cx="1338146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da-DK" dirty="0"/>
              <a:t>2</a:t>
            </a:r>
            <a:r>
              <a:rPr lang="da-DK" dirty="0"/>
              <a:t>. </a:t>
            </a:r>
            <a:r>
              <a:rPr lang="zh-CN" altLang="da-DK" dirty="0"/>
              <a:t>基于</a:t>
            </a:r>
            <a:r>
              <a:rPr lang="zh-CN" altLang="da-DK" sz="2400" dirty="0"/>
              <a:t>隐私保护的分布式计算</a:t>
            </a:r>
            <a:endParaRPr lang="zh-CN" altLang="da-DK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698FC-35A1-476B-B3ED-FA43211C3085}" type="slidenum">
              <a:rPr lang="en-AU" smtClean="0"/>
            </a:fld>
            <a:endParaRPr lang="en-AU"/>
          </a:p>
        </p:txBody>
      </p:sp>
      <p:sp>
        <p:nvSpPr>
          <p:cNvPr id="4" name="PB"/>
          <p:cNvSpPr/>
          <p:nvPr/>
        </p:nvSpPr>
        <p:spPr>
          <a:xfrm>
            <a:off x="0" y="6705600"/>
            <a:ext cx="1784195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Privacy regulations everywhere    </a:t>
            </a:r>
            <a:endParaRPr lang="da-DK" sz="1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CEF2E-6799-4E8C-A9FD-EA0CF6D58CBC}" type="slidenum">
              <a:rPr lang="en-US" smtClean="0"/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93420" y="1450340"/>
            <a:ext cx="3361055" cy="189992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" name="Picture Placeholder 10"/>
          <p:cNvPicPr>
            <a:picLocks noGrp="1" noChangeAspect="1"/>
          </p:cNvPicPr>
          <p:nvPr>
            <p:ph type="pic" sz="half" idx="21"/>
          </p:nvPr>
        </p:nvPicPr>
        <p:blipFill>
          <a:blip r:embed="rId2"/>
          <a:stretch>
            <a:fillRect/>
          </a:stretch>
        </p:blipFill>
        <p:spPr>
          <a:xfrm>
            <a:off x="2110740" y="3642360"/>
            <a:ext cx="4250690" cy="2055495"/>
          </a:xfrm>
          <a:prstGeom prst="rect">
            <a:avLst/>
          </a:prstGeom>
        </p:spPr>
      </p:pic>
      <p:pic>
        <p:nvPicPr>
          <p:cNvPr id="100" name="Picture 99"/>
          <p:cNvPicPr/>
          <p:nvPr/>
        </p:nvPicPr>
        <p:blipFill>
          <a:blip r:embed="rId3"/>
          <a:stretch>
            <a:fillRect/>
          </a:stretch>
        </p:blipFill>
        <p:spPr>
          <a:xfrm>
            <a:off x="4937760" y="1374140"/>
            <a:ext cx="3129915" cy="20523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PB"/>
          <p:cNvSpPr/>
          <p:nvPr/>
        </p:nvSpPr>
        <p:spPr>
          <a:xfrm>
            <a:off x="0" y="6705600"/>
            <a:ext cx="2007220" cy="152400"/>
          </a:xfrm>
          <a:prstGeom prst="rect">
            <a:avLst/>
          </a:prstGeom>
          <a:solidFill>
            <a:srgbClr val="0000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OUTPUTDPI" val="1200"/>
  <p:tag name="ORIGINALHEIGHT" val="73.49078"/>
  <p:tag name="ORIGINALWIDTH" val="93.73827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p="http://schemas.openxmlformats.org/presentationml/2006/main">
  <p:tag name="OUTPUTDPI" val="1200"/>
  <p:tag name="ORIGINALHEIGHT" val="125.2343"/>
  <p:tag name="ORIGINALWIDTH" val="1067.117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mathcal{E}=\{e_1,e_2,\ldots,e_m\}&#10;\end{displaymath}&#10;&#10;\end{document}"/>
  <p:tag name="IGUANATEXSIZE" val="20"/>
  <p:tag name="IGUANATEXCURSOR" val="1349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p="http://schemas.openxmlformats.org/presentationml/2006/main">
  <p:tag name="OUTPUTDPI" val="1200"/>
  <p:tag name="ORIGINALHEIGHT" val="128.2339"/>
  <p:tag name="ORIGINALWIDTH" val="412.448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n=|\mathcal{N}|&#10;\end{displaymath}&#10;&#10;\end{document}"/>
  <p:tag name="IGUANATEXSIZE" val="20"/>
  <p:tag name="IGUANATEXCURSOR" val="133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p="http://schemas.openxmlformats.org/presentationml/2006/main">
  <p:tag name="OUTPUTDPI" val="1200"/>
  <p:tag name="ORIGINALHEIGHT" val="128.2339"/>
  <p:tag name="ORIGINALWIDTH" val="1045.36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mathcal{N}_{i}=\{j\,| \,{(i,j)\in \mathcal{E}\}}&#10;\end{displaymath}&#10;&#10;\end{document}"/>
  <p:tag name="IGUANATEXSIZE" val="20"/>
  <p:tag name="IGUANATEXCURSOR" val="1366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p="http://schemas.openxmlformats.org/presentationml/2006/main">
  <p:tag name="OUTPUTDPI" val="1200"/>
  <p:tag name="ORIGINALHEIGHT" val="143.982"/>
  <p:tag name="ORIGINALWIDTH" val="882.6397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bs=[s_1,\ldots,s_n]^{\top}&#10;\end{displaymath}&#10;&#10;\end{document}"/>
  <p:tag name="IGUANATEXSIZE" val="20"/>
  <p:tag name="IGUANATEXCURSOR" val="1344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p="http://schemas.openxmlformats.org/presentationml/2006/main">
  <p:tag name="OUTPUTDPI" val="1200"/>
  <p:tag name="ORIGINALHEIGHT" val="143.982"/>
  <p:tag name="ORIGINALWIDTH" val="902.8871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by=[y_1,\ldots,y_n]^{\top}&#10;\end{displaymath}&#10;&#10;\end{document}"/>
  <p:tag name="IGUANATEXSIZE" val="20"/>
  <p:tag name="IGUANATEXCURSOR" val="1334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p="http://schemas.openxmlformats.org/presentationml/2006/main">
  <p:tag name="OUTPUTDPI" val="1200"/>
  <p:tag name="ORIGINALHEIGHT" val="73.49078"/>
  <p:tag name="ORIGINALWIDTH" val="93.73827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p="http://schemas.openxmlformats.org/presentationml/2006/main">
  <p:tag name="OUTPUTDPI" val="1200"/>
  <p:tag name="ORIGINALHEIGHT" val="74.99063"/>
  <p:tag name="ORIGINALWIDTH" val="96.73788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5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p="http://schemas.openxmlformats.org/presentationml/2006/main">
  <p:tag name="OUTPUTDPI" val="1200"/>
  <p:tag name="ORIGINALHEIGHT" val="73.49078"/>
  <p:tag name="ORIGINALWIDTH" val="98.9876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4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p="http://schemas.openxmlformats.org/presentationml/2006/main">
  <p:tag name="OUTPUTDPI" val="1200"/>
  <p:tag name="ORIGINALHEIGHT" val="74.99063"/>
  <p:tag name="ORIGINALWIDTH" val="97.4877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3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19.xml><?xml version="1.0" encoding="utf-8"?>
<p:tagLst xmlns:p="http://schemas.openxmlformats.org/presentationml/2006/main">
  <p:tag name="OUTPUTDPI" val="1200"/>
  <p:tag name="ORIGINALHEIGHT" val="73.49078"/>
  <p:tag name="ORIGINALWIDTH" val="96.73788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2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2.xml><?xml version="1.0" encoding="utf-8"?>
<p:tagLst xmlns:p="http://schemas.openxmlformats.org/presentationml/2006/main">
  <p:tag name="OUTPUTDPI" val="1200"/>
  <p:tag name="ORIGINALHEIGHT" val="74.99063"/>
  <p:tag name="ORIGINALWIDTH" val="96.73788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5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20.xml><?xml version="1.0" encoding="utf-8"?>
<p:tagLst xmlns:p="http://schemas.openxmlformats.org/presentationml/2006/main">
  <p:tag name="OUTPUTDPI" val="1200"/>
  <p:tag name="ORIGINALHEIGHT" val="337.4578"/>
  <p:tag name="ORIGINALWIDTH" val="1833.521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\forall s_i\in \Omega_i:\quad \frac{P(\hat{F}(\bs)\in \mathcal{Y}_s )}{P(\hat{F}(\bs^{-i})\in \mathcal{Y}_s)} \leq e^{\epsilon}&#10;\end{displaymath}&#10;&#10;\end{document}"/>
  <p:tag name="IGUANATEXSIZE" val="20"/>
  <p:tag name="IGUANATEXCURSOR" val="1348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21.xml><?xml version="1.0" encoding="utf-8"?>
<p:tagLst xmlns:p="http://schemas.openxmlformats.org/presentationml/2006/main">
  <p:tag name="OUTPUTDPI" val="1200"/>
  <p:tag name="ORIGINALHEIGHT" val="121.4848"/>
  <p:tag name="ORIGINALWIDTH" val="612.673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i^r=s_i+r_i\end{displaymath}&#10;&#10;\end{document}"/>
  <p:tag name="IGUANATEXSIZE" val="20"/>
  <p:tag name="IGUANATEXCURSOR" val="1317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22.xml><?xml version="1.0" encoding="utf-8"?>
<p:tagLst xmlns:p="http://schemas.openxmlformats.org/presentationml/2006/main">
  <p:tag name="OUTPUTDPI" val="1200"/>
  <p:tag name="ORIGINALHEIGHT" val="78.74016"/>
  <p:tag name="ORIGINALWIDTH" val="500.937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,\ldots,s_n&#10;\end{displaymath}&#10;&#10;\end{document}"/>
  <p:tag name="IGUANATEXSIZE" val="20"/>
  <p:tag name="IGUANATEXCURSOR" val="1321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23.xml><?xml version="1.0" encoding="utf-8"?>
<p:tagLst xmlns:p="http://schemas.openxmlformats.org/presentationml/2006/main">
  <p:tag name="OUTPUTDPI" val="1200"/>
  <p:tag name="ORIGINALHEIGHT" val="121.4848"/>
  <p:tag name="ORIGINALWIDTH" val="500.937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^r,\ldots,s_n^r&#10;\end{displaymath}&#10;&#10;\end{document}"/>
  <p:tag name="IGUANATEXSIZE" val="20"/>
  <p:tag name="IGUANATEXCURSOR" val="1335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24.xml><?xml version="1.0" encoding="utf-8"?>
<p:tagLst xmlns:p="http://schemas.openxmlformats.org/presentationml/2006/main">
  <p:tag name="OUTPUTDPI" val="1200"/>
  <p:tag name="ORIGINALHEIGHT" val="83.98952"/>
  <p:tag name="ORIGINALWIDTH" val="275.9655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n-1&#10;\end{displaymath}&#10;&#10;\end{document}"/>
  <p:tag name="IGUANATEXSIZE" val="16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25.xml><?xml version="1.0" encoding="utf-8"?>
<p:tagLst xmlns:p="http://schemas.openxmlformats.org/presentationml/2006/main">
  <p:tag name="OUTPUTDPI" val="1200"/>
  <p:tag name="ORIGINALHEIGHT" val="434,9456"/>
  <p:tag name="ORIGINALWIDTH" val="2083,2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egin{array}{ll} {\displaystyle \min_{\bx_i}} &amp; {{\displaystyle\sum_{i \in \mathcal{N}}} f_{i}\left(\bx_{i},\bs_i\right)} &#10;\\ {\text {s.t.}} &amp; {\bB_{i|j}\bx_{i}+\bB_{j|i}\bx_{j}=\bm b_{ij} ~ \forall (i,j)\in \mathcal{E}}&#10;\end{array}&#10;\end{displaymath}&#10;&#10;\end{document}"/>
  <p:tag name="IGUANATEXSIZE" val="18"/>
  <p:tag name="IGUANATEXCURSOR" val="139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6.xml><?xml version="1.0" encoding="utf-8"?>
<p:tagLst xmlns:p="http://schemas.openxmlformats.org/presentationml/2006/main">
  <p:tag name="OUTPUTDPI" val="1200"/>
  <p:tag name="ORIGINALHEIGHT" val="102,7372"/>
  <p:tag name="ORIGINALWIDTH" val="575,1781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B \in \mathbb{R}^{m \times n}&#10;\end{displaymath}&#10;&#10;\end{document}"/>
  <p:tag name="IGUANATEXSIZE" val="18"/>
  <p:tag name="IGUANATEXCURSOR" val="121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7.xml><?xml version="1.0" encoding="utf-8"?>
<p:tagLst xmlns:p="http://schemas.openxmlformats.org/presentationml/2006/main">
  <p:tag name="OUTPUTDPI" val="1200"/>
  <p:tag name="ORIGINALHEIGHT" val="224.222"/>
  <p:tag name="ORIGINALWIDTH" val="3209.59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L(\bx,\blambda) = f(\bx,\bs)+ (\bP\blambda^{(t)})^{\top}\!\!\bC\bx + \frac{c}{2}\|\bC\bx + \bPC\bx^{(t)}-2\boldsymbol{d}\|_2^2&#10;\end{displaymath}&#10;&#10;\end{document}"/>
  <p:tag name="IGUANATEXSIZE" val="18"/>
  <p:tag name="IGUANATEXCURSOR" val="131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28.xml><?xml version="1.0" encoding="utf-8"?>
<p:tagLst xmlns:p="http://schemas.openxmlformats.org/presentationml/2006/main">
  <p:tag name="OUTPUTDPI" val="1200"/>
  <p:tag name="ORIGINALHEIGHT" val="87,73905"/>
  <p:tag name="ORIGINALWIDTH" val="272,965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c&gt;0&#10;\end{displaymath}&#10;&#10;\end{document}"/>
  <p:tag name="IGUANATEXSIZE" val="18"/>
  <p:tag name="IGUANATEXCURSOR" val="121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9.xml><?xml version="1.0" encoding="utf-8"?>
<p:tagLst xmlns:p="http://schemas.openxmlformats.org/presentationml/2006/main">
  <p:tag name="OUTPUTDPI" val="1200"/>
  <p:tag name="ORIGINALHEIGHT" val="115,4856"/>
  <p:tag name="ORIGINALWIDTH" val="455,1931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lambda \in \mathbb{R}^{2 m}&#10;\end{displaymath}&#10;&#10;\end{document}"/>
  <p:tag name="IGUANATEXSIZE" val="18"/>
  <p:tag name="IGUANATEXCURSOR" val="1236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p="http://schemas.openxmlformats.org/presentationml/2006/main">
  <p:tag name="OUTPUTDPI" val="1200"/>
  <p:tag name="ORIGINALHEIGHT" val="73.49078"/>
  <p:tag name="ORIGINALWIDTH" val="98.9876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4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30.xml><?xml version="1.0" encoding="utf-8"?>
<p:tagLst xmlns:p="http://schemas.openxmlformats.org/presentationml/2006/main">
  <p:tag name="OUTPUTDPI" val="1200"/>
  <p:tag name="ORIGINALHEIGHT" val="123,7346"/>
  <p:tag name="ORIGINALWIDTH" val="733,4083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e_l=(i,j)\in\mathcal{E}&#10;\end{displaymath}&#10;&#10;\end{document}"/>
  <p:tag name="IGUANATEXSIZE" val="18"/>
  <p:tag name="IGUANATEXCURSOR" val="123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1.xml><?xml version="1.0" encoding="utf-8"?>
<p:tagLst xmlns:p="http://schemas.openxmlformats.org/presentationml/2006/main">
  <p:tag name="OUTPUTDPI" val="1200"/>
  <p:tag name="ORIGINALHEIGHT" val="130,4837"/>
  <p:tag name="ORIGINALWIDTH" val="169,4788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lambda_{i|j}&#10;\end{displaymath}&#10;&#10;\end{document}"/>
  <p:tag name="IGUANATEXSIZE" val="18"/>
  <p:tag name="IGUANATEXCURSOR" val="122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2.xml><?xml version="1.0" encoding="utf-8"?>
<p:tagLst xmlns:p="http://schemas.openxmlformats.org/presentationml/2006/main">
  <p:tag name="OUTPUTDPI" val="1200"/>
  <p:tag name="ORIGINALHEIGHT" val="130,4837"/>
  <p:tag name="ORIGINALWIDTH" val="173,2283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lambda_{j|i}&#10;\end{displaymath}&#10;&#10;\end{document}"/>
  <p:tag name="IGUANATEXSIZE" val="18"/>
  <p:tag name="IGUANATEXCURSOR" val="122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3.xml><?xml version="1.0" encoding="utf-8"?>
<p:tagLst xmlns:p="http://schemas.openxmlformats.org/presentationml/2006/main">
  <p:tag name="OUTPUTDPI" val="1200"/>
  <p:tag name="ORIGINALHEIGHT" val="83,23961"/>
  <p:tag name="ORIGINALWIDTH" val="33,74575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i&#10;\end{displaymath}&#10;&#10;\end{document}"/>
  <p:tag name="IGUANATEXSIZE" val="18"/>
  <p:tag name="IGUANATEXCURSOR" val="120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4.xml><?xml version="1.0" encoding="utf-8"?>
<p:tagLst xmlns:p="http://schemas.openxmlformats.org/presentationml/2006/main">
  <p:tag name="OUTPUTDPI" val="1200"/>
  <p:tag name="ORIGINALHEIGHT" val="107,2366"/>
  <p:tag name="ORIGINALWIDTH" val="51,7435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j&#10;\end{displaymath}&#10;&#10;\end{document}"/>
  <p:tag name="IGUANATEXSIZE" val="18"/>
  <p:tag name="IGUANATEXCURSOR" val="120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5.xml><?xml version="1.0" encoding="utf-8"?>
<p:tagLst xmlns:p="http://schemas.openxmlformats.org/presentationml/2006/main">
  <p:tag name="OUTPUTDPI" val="1200"/>
  <p:tag name="ORIGINALHEIGHT" val="299,2126"/>
  <p:tag name="ORIGINALWIDTH" val="2010,49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C=\begin{pmatrix}&#10;\bB^{+}\\&#10;\bB^{-} \end{pmatrix}, \bP\bC=\begin{pmatrix}&#10;\bB^{-}\\&#10;\bB^{+} \end{pmatrix}\in \mathbb{R}^{2m\times n}&#10;\end{displaymath}&#10;&#10;\end{document}"/>
  <p:tag name="IGUANATEXSIZE" val="18"/>
  <p:tag name="IGUANATEXCURSOR" val="1275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6.xml><?xml version="1.0" encoding="utf-8"?>
<p:tagLst xmlns:p="http://schemas.openxmlformats.org/presentationml/2006/main">
  <p:tag name="OUTPUTDPI" val="1200"/>
  <p:tag name="ORIGINALHEIGHT" val="448.4439"/>
  <p:tag name="ORIGINALWIDTH" val="4539.933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x_{i}^{(t+1)} = \arg\min_{\bx_{i}} \left(&#10; f_{i}(\bx_{i},\bs_i)+ \sum_{j \in \mathcal{N}_i} {\blambda_{j|i}^{(t)^{\top}}}\!\!\bB_{i|j}\bx_i  &#10;+\frac{c}{2}\sum_{j \in \mathcal{N}_i}\|\bB_{i|j}\bx_{i}+\bB_{j|i}\bx_{j}^{(t)} -\boldsymbol{b}_{i,j}\|_2^2 \right)&#10;\end{displaymath}&#10;&#10;\end{document}"/>
  <p:tag name="IGUANATEXSIZE" val="18"/>
  <p:tag name="IGUANATEXCURSOR" val="1428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37.xml><?xml version="1.0" encoding="utf-8"?>
<p:tagLst xmlns:p="http://schemas.openxmlformats.org/presentationml/2006/main">
  <p:tag name="OUTPUTDPI" val="1200"/>
  <p:tag name="ORIGINALHEIGHT" val="296.213"/>
  <p:tag name="ORIGINALWIDTH" val="3610.79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\bm 0 \in  \partial f_{i}(\bx_i^{(t+1)},\bs_i)+\sum_{j \in \mathcal{N}_i} \bB_{i|j}\blambda_{j|i}^{(t)}+c\sum_{j \in \mathcal{N}_i}(\bx_i^{(t+1)}-\bx_{j}^{(t)}  -\bB_{i|j}\boldsymbol{b}_{i,j})&#10;\end{displaymath}&#10;&#10;\end{document}"/>
  <p:tag name="IGUANATEXSIZE" val="18"/>
  <p:tag name="IGUANATEXCURSOR" val="1349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38.xml><?xml version="1.0" encoding="utf-8"?>
<p:tagLst xmlns:p="http://schemas.openxmlformats.org/presentationml/2006/main">
  <p:tag name="OUTPUTDPI" val="1200"/>
  <p:tag name="ORIGINALHEIGHT" val="224.222"/>
  <p:tag name="ORIGINALWIDTH" val="3209.59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L(\bx,\blambda) = f(\bx,\bs)+ (\bP\blambda^{(t)})^{\top}\!\!\bC\bx + \frac{c}{2}\|\bC\bx + \bPC\bx^{(t)}-2\boldsymbol{d}\|_2^2&#10;\end{displaymath}&#10;&#10;\end{document}"/>
  <p:tag name="IGUANATEXSIZE" val="18"/>
  <p:tag name="IGUANATEXCURSOR" val="1254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39.xml><?xml version="1.0" encoding="utf-8"?>
<p:tagLst xmlns:p="http://schemas.openxmlformats.org/presentationml/2006/main">
  <p:tag name="OUTPUTDPI" val="1200"/>
  <p:tag name="ORIGINALHEIGHT" val="148,4814"/>
  <p:tag name="ORIGINALWIDTH" val="2657,668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lambda^{(t+2)} = \blambda^{(t)} + c(\bC\bx^{(t+2)} + 2\bPC\bx^{(t+1)} + \bC\bx^{(t)})&#10;\end{displaymath}&#10;&#10;\end{document}"/>
  <p:tag name="IGUANATEXSIZE" val="18"/>
  <p:tag name="IGUANATEXCURSOR" val="129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p="http://schemas.openxmlformats.org/presentationml/2006/main">
  <p:tag name="OUTPUTDPI" val="1200"/>
  <p:tag name="ORIGINALHEIGHT" val="74.99063"/>
  <p:tag name="ORIGINALWIDTH" val="97.4877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3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40.xml><?xml version="1.0" encoding="utf-8"?>
<p:tagLst xmlns:p="http://schemas.openxmlformats.org/presentationml/2006/main">
  <p:tag name="OUTPUTDPI" val="1200"/>
  <p:tag name="ORIGINALHEIGHT" val="123,7346"/>
  <p:tag name="ORIGINALWIDTH" val="1438,32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H= \operatorname{span}(\bC)+\operatorname{span}(\bPC)&#10;\end{displaymath}&#10;&#10;\end{document}"/>
  <p:tag name="IGUANATEXSIZE" val="18"/>
  <p:tag name="IGUANATEXCURSOR" val="120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1.xml><?xml version="1.0" encoding="utf-8"?>
<p:tagLst xmlns:p="http://schemas.openxmlformats.org/presentationml/2006/main">
  <p:tag name="OUTPUTDPI" val="1200"/>
  <p:tag name="ORIGINALHEIGHT" val="122,9846"/>
  <p:tag name="ORIGINALWIDTH" val="945,6318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lambda^{(t+2)} - \blambda^{(t)} \in H&#10;\end{displaymath}&#10;&#10;\end{document}"/>
  <p:tag name="IGUANATEXSIZE" val="18"/>
  <p:tag name="IGUANATEXCURSOR" val="1246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2.xml><?xml version="1.0" encoding="utf-8"?>
<p:tagLst xmlns:p="http://schemas.openxmlformats.org/presentationml/2006/main">
  <p:tag name="OUTPUTDPI" val="1200"/>
  <p:tag name="ORIGINALHEIGHT" val="148,4814"/>
  <p:tag name="ORIGINALWIDTH" val="1610,04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lambda^{(t)}=\Pi_{H}\blambda^{(t)}+(\bI-\Pi_{H})\blambda^{(t)}&#10;\end{displaymath}&#10;&#10;\end{document}"/>
  <p:tag name="IGUANATEXSIZE" val="18"/>
  <p:tag name="IGUANATEXCURSOR" val="122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3.xml><?xml version="1.0" encoding="utf-8"?>
<p:tagLst xmlns:p="http://schemas.openxmlformats.org/presentationml/2006/main">
  <p:tag name="OUTPUTDPI" val="1200"/>
  <p:tag name="ORIGINALHEIGHT" val="78,74016"/>
  <p:tag name="ORIGINALWIDTH" val="353,9557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t \rightarrow \infty&#10;\end{displaymath}&#10;&#10;\end{document}"/>
  <p:tag name="IGUANATEXSIZE" val="18"/>
  <p:tag name="IGUANATEXCURSOR" val="122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4.xml><?xml version="1.0" encoding="utf-8"?>
<p:tagLst xmlns:p="http://schemas.openxmlformats.org/presentationml/2006/main">
  <p:tag name="OUTPUTDPI" val="1200"/>
  <p:tag name="ORIGINALHEIGHT" val="148,4814"/>
  <p:tag name="ORIGINALWIDTH" val="978,6276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P^{(t)}\left(\bI-\Pi_{\bar{H}}\right) \blambda^{(0)}&#10;\end{displaymath}&#10;&#10;\end{document}"/>
  <p:tag name="IGUANATEXSIZE" val="18"/>
  <p:tag name="IGUANATEXCURSOR" val="1261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5.xml><?xml version="1.0" encoding="utf-8"?>
<p:tagLst xmlns:p="http://schemas.openxmlformats.org/presentationml/2006/main">
  <p:tag name="OUTPUTDPI" val="1200"/>
  <p:tag name="ORIGINALHEIGHT" val="93,73827"/>
  <p:tag name="ORIGINALWIDTH" val="121,4848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lambda^*&#10;\end{displaymath}&#10;&#10;\end{document}"/>
  <p:tag name="IGUANATEXSIZE" val="18"/>
  <p:tag name="IGUANATEXCURSOR" val="121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6.xml><?xml version="1.0" encoding="utf-8"?>
<p:tagLst xmlns:p="http://schemas.openxmlformats.org/presentationml/2006/main">
  <p:tag name="OUTPUTDPI" val="1200"/>
  <p:tag name="ORIGINALHEIGHT" val="93,73827"/>
  <p:tag name="ORIGINALWIDTH" val="396,700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x \rightarrow \bx^{*}&#10;\end{displaymath}&#10;&#10;\end{document}"/>
  <p:tag name="IGUANATEXSIZE" val="18"/>
  <p:tag name="IGUANATEXCURSOR" val="122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7.xml><?xml version="1.0" encoding="utf-8"?>
<p:tagLst xmlns:p="http://schemas.openxmlformats.org/presentationml/2006/main">
  <p:tag name="OUTPUTDPI" val="1200"/>
  <p:tag name="ORIGINALHEIGHT" val="179,9775"/>
  <p:tag name="ORIGINALWIDTH" val="1364,07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big(\left(\bI-\Pi_{\bar{H}}\right)\blambda^{(0)}\big)^{\top}\bC \bx= 0&#10;\end{displaymath}&#10;&#10;\end{document}"/>
  <p:tag name="IGUANATEXSIZE" val="18"/>
  <p:tag name="IGUANATEXCURSOR" val="127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8.xml><?xml version="1.0" encoding="utf-8"?>
<p:tagLst xmlns:p="http://schemas.openxmlformats.org/presentationml/2006/main">
  <p:tag name="OUTPUTDPI" val="1200"/>
  <p:tag name="ORIGINALHEIGHT" val="118.4852"/>
  <p:tag name="ORIGINALWIDTH" val="195.7255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blambda^{(0)}&#10;\end{displaymath}&#10;&#10;\end{document}"/>
  <p:tag name="IGUANATEXSIZE" val="20"/>
  <p:tag name="IGUANATEXCURSOR" val="1329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49.xml><?xml version="1.0" encoding="utf-8"?>
<p:tagLst xmlns:p="http://schemas.openxmlformats.org/presentationml/2006/main">
  <p:tag name="OUTPUTDPI" val="1200"/>
  <p:tag name="ORIGINALHEIGHT" val="296.213"/>
  <p:tag name="ORIGINALWIDTH" val="3610.79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\bm 0 \in  \partial f_{i}(\bx_i^{(t+1)},\bs_i)+\sum_{j \in \mathcal{N}_i} \bB_{i|j}\blambda_{j|i}^{(t)}+c\sum_{j \in \mathcal{N}_i}(\bx_i^{(t+1)}-\bx_{j}^{(t)}  -\bB_{i|j}\boldsymbol{b}_{i,j})&#10;\end{displaymath}&#10;&#10;\end{document}"/>
  <p:tag name="IGUANATEXSIZE" val="18"/>
  <p:tag name="IGUANATEXCURSOR" val="1349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.xml><?xml version="1.0" encoding="utf-8"?>
<p:tagLst xmlns:p="http://schemas.openxmlformats.org/presentationml/2006/main">
  <p:tag name="OUTPUTDPI" val="1200"/>
  <p:tag name="ORIGINALHEIGHT" val="73.49078"/>
  <p:tag name="ORIGINALWIDTH" val="96.73788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2&#10;\end{displaymath}&#10;&#10;\end{document}"/>
  <p:tag name="IGUANATEXSIZE" val="20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0.xml><?xml version="1.0" encoding="utf-8"?>
<p:tagLst xmlns:p="http://schemas.openxmlformats.org/presentationml/2006/main">
  <p:tag name="OUTPUTDPI" val="1200"/>
  <p:tag name="ORIGINALHEIGHT" val="149.2313"/>
  <p:tag name="ORIGINALWIDTH" val="1199.1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\mathcal{N}: u_i=I(Y_i;\hat{Y}_i)&#10;\end{displaymath}&#10;&#10;\end{document}"/>
  <p:tag name="IGUANATEXSIZE" val="18"/>
  <p:tag name="IGUANATEXCURSOR" val="1363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1.xml><?xml version="1.0" encoding="utf-8"?>
<p:tagLst xmlns:p="http://schemas.openxmlformats.org/presentationml/2006/main">
  <p:tag name="OUTPUTDPI" val="1200"/>
  <p:tag name="ORIGINALHEIGHT" val="128.2339"/>
  <p:tag name="ORIGINALWIDTH" val="1214.848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\mathcal{N}_h: \rho_i=I(S_i,\mathcal{V})&#10;\end{displaymath}&#10;&#10;\end{document}"/>
  <p:tag name="IGUANATEXSIZE" val="20"/>
  <p:tag name="IGUANATEXCURSOR" val="137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2.xml><?xml version="1.0" encoding="utf-8"?>
<p:tagLst xmlns:p="http://schemas.openxmlformats.org/presentationml/2006/main">
  <p:tag name="OUTPUTDPI" val="1200"/>
  <p:tag name="ORIGINALHEIGHT" val="154.4807"/>
  <p:tag name="ORIGINALWIDTH" val="1466.067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\min}=I(S_i;\{S_j,\hat{Y}_j\}_{j \in \mcalN_{c}})&#10;\end{displaymath}&#10;&#10;\end{document}"/>
  <p:tag name="IGUANATEXSIZE" val="20"/>
  <p:tag name="IGUANATEXCURSOR" val="1374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3.xml><?xml version="1.0" encoding="utf-8"?>
<p:tagLst xmlns:p="http://schemas.openxmlformats.org/presentationml/2006/main">
  <p:tag name="OUTPUTDPI" val="1200"/>
  <p:tag name="ORIGINALHEIGHT" val="125.2343"/>
  <p:tag name="ORIGINALWIDTH" val="1205.09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f: \mathbb{R}^{n}\mapsto \mathbb{R}^{n},  \by = f(\bs)&#10;\end{displaymath}&#10;&#10;\end{document}"/>
  <p:tag name="IGUANATEXSIZE" val="24"/>
  <p:tag name="IGUANATEXCURSOR" val="1372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4.xml><?xml version="1.0" encoding="utf-8"?>
<p:tagLst xmlns:p="http://schemas.openxmlformats.org/presentationml/2006/main">
  <p:tag name="OUTPUTDPI" val="1200"/>
  <p:tag name="ORIGINALHEIGHT" val="78.74016"/>
  <p:tag name="ORIGINALWIDTH" val="670.4162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, s_2,\ldots,s_n&#10;\end{displaymath}&#10;&#10;\end{document}"/>
  <p:tag name="IGUANATEXSIZE" val="20"/>
  <p:tag name="IGUANATEXCURSOR" val="1326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5.xml><?xml version="1.0" encoding="utf-8"?>
<p:tagLst xmlns:p="http://schemas.openxmlformats.org/presentationml/2006/main">
  <p:tag name="OUTPUTDPI" val="1200"/>
  <p:tag name="ORIGINALHEIGHT" val="111.7361"/>
  <p:tag name="ORIGINALWIDTH" val="680.914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hat{y_1},\hat{y_2},\ldots,\hat{y_n}&#10;\end{displaymath}&#10;&#10;\end{document}"/>
  <p:tag name="IGUANATEXSIZE" val="20"/>
  <p:tag name="IGUANATEXCURSOR" val="1352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6.xml><?xml version="1.0" encoding="utf-8"?>
<p:tagLst xmlns:p="http://schemas.openxmlformats.org/presentationml/2006/main">
  <p:tag name="OUTPUTDPI" val="1200"/>
  <p:tag name="ORIGINALHEIGHT" val="130.4837"/>
  <p:tag name="ORIGINALWIDTH" val="476.940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{S_j\}_{j \in \mcalN_{c}}&#10;\end{displaymath}&#10;&#10;\end{document}"/>
  <p:tag name="IGUANATEXSIZE" val="20"/>
  <p:tag name="IGUANATEXCURSOR" val="1343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7.xml><?xml version="1.0" encoding="utf-8"?>
<p:tagLst xmlns:p="http://schemas.openxmlformats.org/presentationml/2006/main">
  <p:tag name="OUTPUTDPI" val="1200"/>
  <p:tag name="ORIGINALHEIGHT" val="154.4807"/>
  <p:tag name="ORIGINALWIDTH" val="473.190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{\hat{Y}_j\}_{j \in \mcalN_{c}}&#10;\end{displaymath}&#10;&#10;\end{document}"/>
  <p:tag name="IGUANATEXSIZE" val="20"/>
  <p:tag name="IGUANATEXCURSOR" val="1349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8.xml><?xml version="1.0" encoding="utf-8"?>
<p:tagLst xmlns:p="http://schemas.openxmlformats.org/presentationml/2006/main">
  <p:tag name="OUTPUTDPI" val="1200"/>
  <p:tag name="ORIGINALHEIGHT" val="116.2354"/>
  <p:tag name="ORIGINALWIDTH" val="149.2313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\mcalN_{c}&#10;\end{displaymath}&#10;&#10;\end{document}"/>
  <p:tag name="IGUANATEXSIZE" val="20"/>
  <p:tag name="IGUANATEXCURSOR" val="1317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59.xml><?xml version="1.0" encoding="utf-8"?>
<p:tagLst xmlns:p="http://schemas.openxmlformats.org/presentationml/2006/main">
  <p:tag name="OUTPUTDPI" val="1200"/>
  <p:tag name="ORIGINALHEIGHT" val="78.74016"/>
  <p:tag name="ORIGINALWIDTH" val="670.4162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s_1, s_2,\ldots,s_n&#10;\end{displaymath}&#10;&#10;\end{document}"/>
  <p:tag name="IGUANATEXSIZE" val="20"/>
  <p:tag name="IGUANATEXCURSOR" val="1326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.xml><?xml version="1.0" encoding="utf-8"?>
<p:tagLst xmlns:p="http://schemas.openxmlformats.org/presentationml/2006/main">
  <p:tag name="OUTPUTDPI" val="1200"/>
  <p:tag name="ORIGINALHEIGHT" val="125.2343"/>
  <p:tag name="ORIGINALWIDTH" val="1205.09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f: \mathbb{R}^{n}\mapsto \mathbb{R}^{n},  \by = f(\bs)&#10;\end{displaymath}&#10;&#10;\end{document}"/>
  <p:tag name="IGUANATEXSIZE" val="24"/>
  <p:tag name="IGUANATEXCURSOR" val="1372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0.xml><?xml version="1.0" encoding="utf-8"?>
<p:tagLst xmlns:p="http://schemas.openxmlformats.org/presentationml/2006/main">
  <p:tag name="SELECTIONNAME" val="Group 19"/>
  <p:tag name="LAYER" val="2"/>
</p:tagLst>
</file>

<file path=ppt/tags/tag61.xml><?xml version="1.0" encoding="utf-8"?>
<p:tagLst xmlns:p="http://schemas.openxmlformats.org/presentationml/2006/main">
  <p:tag name="OUTPUTDPI" val="1200"/>
  <p:tag name="ORIGINALHEIGHT" val="80.24"/>
  <p:tag name="ORIGINALWIDTH" val="680.914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y_1,y_2,\ldots,y_n&#10;\end{displaymath}&#10;&#10;\end{document}"/>
  <p:tag name="IGUANATEXSIZE" val="20"/>
  <p:tag name="IGUANATEXCURSOR" val="1335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2.xml><?xml version="1.0" encoding="utf-8"?>
<p:tagLst xmlns:p="http://schemas.openxmlformats.org/presentationml/2006/main">
  <p:tag name="OUTPUTDPI" val="1200"/>
  <p:tag name="ORIGINALHEIGHT" val="133.4833"/>
  <p:tag name="ORIGINALWIDTH" val="2044.24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 \mathcal{N}_h:\rho_{i,\mathrm{ideal}}=I(S_i;\{S_j,Y_j\}_{j\in \mathcal{N}_c})&#10;\end{displaymath}&#10;&#10;\end{document}"/>
  <p:tag name="IGUANATEXSIZE" val="18"/>
  <p:tag name="IGUANATEXCURSOR" val="1408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3.xml><?xml version="1.0" encoding="utf-8"?>
<p:tagLst xmlns:p="http://schemas.openxmlformats.org/presentationml/2006/main">
  <p:tag name="OUTPUTDPI" val="1200"/>
  <p:tag name="ORIGINALHEIGHT" val="130.4837"/>
  <p:tag name="ORIGINALWIDTH" val="476.940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{S_j\}_{j \in \mcalN_{c}}&#10;\end{displaymath}&#10;&#10;\end{document}"/>
  <p:tag name="IGUANATEXSIZE" val="20"/>
  <p:tag name="IGUANATEXCURSOR" val="1343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4.xml><?xml version="1.0" encoding="utf-8"?>
<p:tagLst xmlns:p="http://schemas.openxmlformats.org/presentationml/2006/main">
  <p:tag name="OUTPUTDPI" val="1200"/>
  <p:tag name="ORIGINALHEIGHT" val="130.4837"/>
  <p:tag name="ORIGINALWIDTH" val="473.190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{Y_j\}_{j \in \mcalN_{c}}&#10;\end{displaymath}&#10;&#10;\end{document}"/>
  <p:tag name="IGUANATEXSIZE" val="20"/>
  <p:tag name="IGUANATEXCURSOR" val="1319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5.xml><?xml version="1.0" encoding="utf-8"?>
<p:tagLst xmlns:p="http://schemas.openxmlformats.org/presentationml/2006/main">
  <p:tag name="OUTPUTDPI" val="1200"/>
  <p:tag name="ORIGINALHEIGHT" val="106.4867"/>
  <p:tag name="ORIGINALWIDTH" val="50.99362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emptyset&#10;\end{displaymath}&#10;&#10;\end{document}"/>
  <p:tag name="IGUANATEXSIZE" val="20"/>
  <p:tag name="IGUANATEXCURSOR" val="1326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6.xml><?xml version="1.0" encoding="utf-8"?>
<p:tagLst xmlns:p="http://schemas.openxmlformats.org/presentationml/2006/main">
  <p:tag name="OUTPUTDPI" val="1200"/>
  <p:tag name="ORIGINALHEIGHT" val="122.9846"/>
  <p:tag name="ORIGINALWIDTH" val="349.4563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mathcal{V}_r\neq \emptyset&#10;\end{displaymath}&#10;&#10;\end{document}"/>
  <p:tag name="IGUANATEXSIZE" val="20"/>
  <p:tag name="IGUANATEXCURSOR" val="133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7.xml><?xml version="1.0" encoding="utf-8"?>
<p:tagLst xmlns:p="http://schemas.openxmlformats.org/presentationml/2006/main">
  <p:tag name="OUTPUTDPI" val="1200"/>
  <p:tag name="ORIGINALHEIGHT" val="133.4833"/>
  <p:tag name="ORIGINALWIDTH" val="2758.155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 \mathcal{N}_h:\rho_{i,\mathrm{smpc}}=I(S_i;\{S_j,Y_j\}_{j\in \mathcal{N}_c},\mathcal{V}_r)=\rho_{i,\mathrm{ideal}}&#10;\end{displaymath}&#10;&#10;\end{document}"/>
  <p:tag name="IGUANATEXSIZE" val="18"/>
  <p:tag name="IGUANATEXCURSOR" val="14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8.xml><?xml version="1.0" encoding="utf-8"?>
<p:tagLst xmlns:p="http://schemas.openxmlformats.org/presentationml/2006/main">
  <p:tag name="OUTPUTDPI" val="1200"/>
  <p:tag name="ORIGINALHEIGHT" val="132.7334"/>
  <p:tag name="ORIGINALWIDTH" val="1097.113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 \mathcal{N}_h:\rho_{i}=\rho_{i,\mathrm{min}}\end{displaymath}&#10;&#10;\end{document}"/>
  <p:tag name="IGUANATEXSIZE" val="18"/>
  <p:tag name="IGUANATEXCURSOR" val="1352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69.xml><?xml version="1.0" encoding="utf-8"?>
<p:tagLst xmlns:p="http://schemas.openxmlformats.org/presentationml/2006/main">
  <p:tag name="OUTPUTDPI" val="1200"/>
  <p:tag name="ORIGINALHEIGHT" val="128.2339"/>
  <p:tag name="ORIGINALWIDTH" val="1199.1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\mathcal{N}: u_i=I(Y_i;Y_i)&#10;\end{displaymath}&#10;&#10;\end{document}"/>
  <p:tag name="IGUANATEXSIZE" val="18"/>
  <p:tag name="IGUANATEXCURSOR" val="1353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.xml><?xml version="1.0" encoding="utf-8"?>
<p:tagLst xmlns:p="http://schemas.openxmlformats.org/presentationml/2006/main">
  <p:tag name="OUTPUTDPI" val="1200"/>
  <p:tag name="ORIGINALHEIGHT" val="127,4841"/>
  <p:tag name="ORIGINALWIDTH" val="578,9276"/>
  <p:tag name="LATEXADDIN" val="\documentclass{article}&#10;\usepackage{amsmath}&#10;\pagestyle{empty}&#10;\begin{document}&#10;&#10;&#10;\begin{displaymath}&#10;\mathcal{G}=(\mathcal{N},\mathcal{E})&#10;\end{displaymath}&#10;&#10;\end{document}"/>
  <p:tag name="IGUANATEXSIZE" val="20"/>
  <p:tag name="IGUANATEXCURSOR" val="13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70.xml><?xml version="1.0" encoding="utf-8"?>
<p:tagLst xmlns:p="http://schemas.openxmlformats.org/presentationml/2006/main">
  <p:tag name="OUTPUTDPI" val="1200"/>
  <p:tag name="ORIGINALHEIGHT" val="137.9828"/>
  <p:tag name="ORIGINALWIDTH" val="2486.689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epsilon \geq I(S_i;\{S_j\}_{j \in \mcalN \setminus \{i\}},Y)-I(S_i;\{S_j\}_{j \in \mcalN \setminus \{i\}})\nonumber\\&#10;   \end{displaymath}&#10;&#10;\end{document}"/>
  <p:tag name="IGUANATEXSIZE" val="20"/>
  <p:tag name="IGUANATEXCURSOR" val="1439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1.xml><?xml version="1.0" encoding="utf-8"?>
<p:tagLst xmlns:p="http://schemas.openxmlformats.org/presentationml/2006/main">
  <p:tag name="OUTPUTDPI" val="1200"/>
  <p:tag name="ORIGINALHEIGHT" val="337.4578"/>
  <p:tag name="ORIGINALWIDTH" val="1740.532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 \forall s_i\in \Omega_i:~ \frac{P(\hat{F}(\bs)\in \mathcal{Y}_s )}{P(\hat{F}(\bs^{-i})\in \mathcal{Y}_s)} \leq e^{\epsilon}&#10;\end{displaymath}&#10;&#10;\end{document}"/>
  <p:tag name="IGUANATEXSIZE" val="20"/>
  <p:tag name="IGUANATEXCURSOR" val="1343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2.xml><?xml version="1.0" encoding="utf-8"?>
<p:tagLst xmlns:p="http://schemas.openxmlformats.org/presentationml/2006/main">
  <p:tag name="OUTPUTDPI" val="1200"/>
  <p:tag name="ORIGINALHEIGHT" val="55.49307"/>
  <p:tag name="ORIGINALWIDTH" val="41.99472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epsilon&#10;\end{displaymath}&#10;&#10;\end{document}"/>
  <p:tag name="IGUANATEXSIZE" val="18"/>
  <p:tag name="IGUANATEXCURSOR" val="1325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3.xml><?xml version="1.0" encoding="utf-8"?>
<p:tagLst xmlns:p="http://schemas.openxmlformats.org/presentationml/2006/main">
  <p:tag name="OUTPUTDPI" val="1200"/>
  <p:tag name="ORIGINALHEIGHT" val="161.9798"/>
  <p:tag name="ORIGINALWIDTH" val="1620.547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\min} =I(S_i;\{\hat{Y}_j,S_j\}_{j\in \mcalN \setminus \{i\}})&#10;\end{displaymath}&#10;&#10;\end{document}"/>
  <p:tag name="IGUANATEXSIZE" val="18"/>
  <p:tag name="IGUANATEXCURSOR" val="1384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4.xml><?xml version="1.0" encoding="utf-8"?>
<p:tagLst xmlns:p="http://schemas.openxmlformats.org/presentationml/2006/main">
  <p:tag name="OUTPUTDPI" val="1200"/>
  <p:tag name="ORIGINALHEIGHT" val="149.2313"/>
  <p:tag name="ORIGINALWIDTH" val="1199.1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forall i\in \mathcal{N}: u_i=I(Y_i;\hat{Y}_i)&#10;\end{displaymath}&#10;&#10;\end{document}"/>
  <p:tag name="IGUANATEXSIZE" val="18"/>
  <p:tag name="IGUANATEXCURSOR" val="1363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5.xml><?xml version="1.0" encoding="utf-8"?>
<p:tagLst xmlns:p="http://schemas.openxmlformats.org/presentationml/2006/main">
  <p:tag name="OUTPUTDPI" val="1200"/>
  <p:tag name="ORIGINALHEIGHT" val="115.4856"/>
  <p:tag name="ORIGINALWIDTH" val="762.6547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} \leq \epsilon+\rho_{i,\min}&#10;\end{displaymath}&#10;&#10;\end{document}"/>
  <p:tag name="IGUANATEXSIZE" val="18"/>
  <p:tag name="IGUANATEXCURSOR" val="1324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6.xml><?xml version="1.0" encoding="utf-8"?>
<p:tagLst xmlns:p="http://schemas.openxmlformats.org/presentationml/2006/main">
  <p:tag name="OUTPUTDPI" val="1200"/>
  <p:tag name="ORIGINALHEIGHT" val="83.98952"/>
  <p:tag name="ORIGINALWIDTH" val="275.9655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n-1&#10;\end{displaymath}&#10;&#10;\end{document}"/>
  <p:tag name="IGUANATEXSIZE" val="16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7.xml><?xml version="1.0" encoding="utf-8"?>
<p:tagLst xmlns:p="http://schemas.openxmlformats.org/presentationml/2006/main">
  <p:tag name="OUTPUTDPI" val="1200"/>
  <p:tag name="ORIGINALHEIGHT" val="137.9828"/>
  <p:tag name="ORIGINALWIDTH" val="2239.22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 \min}=I(S_i;\{S_j,Y_j\}_{ j\in \mcalN \setminus \{i\}})=I(S_i;S_i)&#10;\end{displaymath}&#10;&#10;\end{document}"/>
  <p:tag name="IGUANATEXSIZE" val="18"/>
  <p:tag name="IGUANATEXCURSOR" val="1392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8.xml><?xml version="1.0" encoding="utf-8"?>
<p:tagLst xmlns:p="http://schemas.openxmlformats.org/presentationml/2006/main">
  <p:tag name="OUTPUTDPI" val="1200"/>
  <p:tag name="ORIGINALHEIGHT" val="137.9828"/>
  <p:tag name="ORIGINALWIDTH" val="2239.22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 \min}=I(S_i;\{S_j,Y_j\}_{ j\in \mcalN \setminus \{i\}})&lt;I(S_i;S_i)&#10;\end{displaymath}&#10;&#10;\end{document}"/>
  <p:tag name="IGUANATEXSIZE" val="18"/>
  <p:tag name="IGUANATEXCURSOR" val="1382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79.xml><?xml version="1.0" encoding="utf-8"?>
<p:tagLst xmlns:p="http://schemas.openxmlformats.org/presentationml/2006/main">
  <p:tag name="OUTPUTDPI" val="1200"/>
  <p:tag name="ORIGINALHEIGHT" val="90.73866"/>
  <p:tag name="ORIGINALWIDTH" val="287.964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\rho_{i,\mathrm{min}}&#10;\end{displaymath}&#10;&#10;\end{document}"/>
  <p:tag name="IGUANATEXSIZE" val="18"/>
  <p:tag name="IGUANATEXCURSOR" val="1338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8.xml><?xml version="1.0" encoding="utf-8"?>
<p:tagLst xmlns:p="http://schemas.openxmlformats.org/presentationml/2006/main">
  <p:tag name="OUTPUTDPI" val="1200"/>
  <p:tag name="ORIGINALHEIGHT" val="128.2339"/>
  <p:tag name="ORIGINALWIDTH" val="874.3907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\mathcal{N}={\{1,2,...,n}\}&#10;\end{displaymath}&#10;&#10;\end{document}"/>
  <p:tag name="IGUANATEXSIZE" val="18"/>
  <p:tag name="IGUANATEXCURSOR" val="1234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80.xml><?xml version="1.0" encoding="utf-8"?>
<p:tagLst xmlns:p="http://schemas.openxmlformats.org/presentationml/2006/main">
  <p:tag name="OUTPUTDPI" val="1200"/>
  <p:tag name="ORIGINALHEIGHT" val="83.98952"/>
  <p:tag name="ORIGINALWIDTH" val="275.9655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W{\bm W}&#10;\DeclareMathOperator*{\tsum}{\textstyle\sum}&#10;\def \blambda{\bm \lambda}&#10;\def \dim{\mathrm{dim}}&#10;\def \mcalN{\mathcal{N}}&#10;\def \mcalS{\mathcal{S}}&#10;\usepackage{amsmath}&#10;\pagestyle{empty}&#10;\begin{document}&#10;&#10;&#10;\begin{displaymath}&#10;n-1&#10;\end{displaymath}&#10;&#10;\end{document}"/>
  <p:tag name="IGUANATEXSIZE" val="16"/>
  <p:tag name="IGUANATEXCURSOR" val="1320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ags/tag9.xml><?xml version="1.0" encoding="utf-8"?>
<p:tagLst xmlns:p="http://schemas.openxmlformats.org/presentationml/2006/main">
  <p:tag name="OUTPUTDPI" val="1200"/>
  <p:tag name="ORIGINALHEIGHT" val="125.2343"/>
  <p:tag name="ORIGINALWIDTH" val="403.4495"/>
  <p:tag name="LATEXADDIN" val="\documentclass{article}&#10;\usepackage{bm}&#10;\usepackage{epsf}&#10;\usepackage{times}&#10;\usepackage{float}&#10;\usepackage{graphicx}&#10;\usepackage{amsmath,amssymb,amsthm}&#10;\usepackage{color}&#10;\usepackage{cite}&#10;%\usepackage[caption = false]{subfig}&#10;\usepackage{subcaption}&#10;\captionsetup{compatibility=false}&#10;\usepackage{algorithm}&#10;\usepackage{algorithmic}&#10;\def\defeq{\stackrel{\triangle}{=}}&#10;\usepackage{float} &#10;%\usepackage{subfigure}&#10;%\usepackage{subcaption} %to have subfigures available&#10;\newtheorem{property}{Property}[section]&#10;\newtheorem{lemma}{Lemma}[section]&#10;\newtheorem{theorem}{Theorem}[section]&#10;\newtheorem{df}{\textbf{Definition}}&#10;\newtheorem{example}{Example}&#10;\newtheorem{remark}{Remark}&#10;\newtheorem{proposition}{Proposition}&#10;\newcommand{\eq}{eqnarray*}&#10;%\newcommand{\proof}{\textit{Proof.} }&#10;\graphicspath{{subPert/}}&#10;\renewcommand{\qedsymbol}{$\square$}&#10;\def \bx{\bm x}&#10;\def \bQ{\bm Q}&#10;\def \bs{\bm s}&#10;\def \bH{\bm H}&#10;\def \bX{\bm X}&#10;\def \by{\bm y}&#10;\def \bz{\bm z}&#10;\def \bv{\bm v}&#10;\def \bC{\bm C}&#10;\def \bPC{\bm {PC}}&#10;\def \bP{\bm P}&#10;\def \bQ{\bm Q}&#10;\def \bB{\bm B}&#10;\def \bI{\bm I}&#10;\def \blambda{\bm \lambda}&#10;\def \dim{\mathrm{dim}}&#10;&#10;\usepackage{amsmath}&#10;\pagestyle{empty}&#10;\begin{document}&#10;&#10;&#10;\begin{displaymath}&#10; m=|\mathcal{E}|&#10;\end{displaymath}&#10;&#10;\end{document}"/>
  <p:tag name="IGUANATEXSIZE" val="18"/>
  <p:tag name="IGUANATEXCURSOR" val="1207"/>
  <p:tag name="TRANSPARENCY" val="True"/>
  <p:tag name="FILENAME" val=""/>
  <p:tag name="LATEXENGINEID" val="0"/>
  <p:tag name="TEMPFOLDER" val="C:\latex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AAU_EN_wav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ølg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10458</Words>
  <Application>WPS 文字</Application>
  <PresentationFormat>全屏显示(4:3)</PresentationFormat>
  <Paragraphs>513</Paragraphs>
  <Slides>41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38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80" baseType="lpstr">
      <vt:lpstr>Arial</vt:lpstr>
      <vt:lpstr>方正书宋_GBK</vt:lpstr>
      <vt:lpstr>Wingdings</vt:lpstr>
      <vt:lpstr>times</vt:lpstr>
      <vt:lpstr>苹方-简</vt:lpstr>
      <vt:lpstr>宋体</vt:lpstr>
      <vt:lpstr>宋体-简</vt:lpstr>
      <vt:lpstr>Heiti SC Medium</vt:lpstr>
      <vt:lpstr>Times New Roman</vt:lpstr>
      <vt:lpstr>Arial</vt:lpstr>
      <vt:lpstr>Calibri</vt:lpstr>
      <vt:lpstr>PingFang SC Semibold</vt:lpstr>
      <vt:lpstr>Helvetica Regular</vt:lpstr>
      <vt:lpstr>Cambria</vt:lpstr>
      <vt:lpstr>Computer Modern Typewriter Variable</vt:lpstr>
      <vt:lpstr>Thonburi</vt:lpstr>
      <vt:lpstr>Cambria Math</vt:lpstr>
      <vt:lpstr>Helvetica Neue</vt:lpstr>
      <vt:lpstr>微软雅黑</vt:lpstr>
      <vt:lpstr>汉仪旗黑</vt:lpstr>
      <vt:lpstr>宋体</vt:lpstr>
      <vt:lpstr>Arial Unicode MS</vt:lpstr>
      <vt:lpstr>等线</vt:lpstr>
      <vt:lpstr>Malgun Gothic</vt:lpstr>
      <vt:lpstr>Apple SD Gothic Neo</vt:lpstr>
      <vt:lpstr>Kingsoft Math</vt:lpstr>
      <vt:lpstr>Computer Modern Typewriter Variable</vt:lpstr>
      <vt:lpstr>报隶-简</vt:lpstr>
      <vt:lpstr>標楷體</vt:lpstr>
      <vt:lpstr>仿宋</vt:lpstr>
      <vt:lpstr>方正仿宋_GBK</vt:lpstr>
      <vt:lpstr>报隶-繁</vt:lpstr>
      <vt:lpstr>Arial Black</vt:lpstr>
      <vt:lpstr>Arial Hebrew Regular</vt:lpstr>
      <vt:lpstr>Calibri</vt:lpstr>
      <vt:lpstr>Times Regular</vt:lpstr>
      <vt:lpstr>Tamil Sangam MN Regular</vt:lpstr>
      <vt:lpstr>Sukhumvit Set Text</vt:lpstr>
      <vt:lpstr>AAU_EN_waves</vt:lpstr>
      <vt:lpstr>基于隐私保护的分布式计算 Privacy-preserving distributed processing  over networks </vt:lpstr>
      <vt:lpstr>1. 个人介绍</vt:lpstr>
      <vt:lpstr>教育&amp;工作经历</vt:lpstr>
      <vt:lpstr>PowerPoint 演示文稿</vt:lpstr>
      <vt:lpstr>PowerPoint 演示文稿</vt:lpstr>
      <vt:lpstr>博士期间研究成果</vt:lpstr>
      <vt:lpstr>PowerPoint 演示文稿</vt:lpstr>
      <vt:lpstr>2. 基于隐私保护的分布式计算</vt:lpstr>
      <vt:lpstr>Privacy regulations everywhere    </vt:lpstr>
      <vt:lpstr>General perception of privacy-sensitive data </vt:lpstr>
      <vt:lpstr>However  ….</vt:lpstr>
      <vt:lpstr>Why distributed?</vt:lpstr>
      <vt:lpstr>PowerPoint 演示文稿</vt:lpstr>
      <vt:lpstr>Important distinction </vt:lpstr>
      <vt:lpstr>3. Problem formulation </vt:lpstr>
      <vt:lpstr>Privacy-preserving distributed processing over networks </vt:lpstr>
      <vt:lpstr>Adversary model</vt:lpstr>
      <vt:lpstr>4. Existing approaches </vt:lpstr>
      <vt:lpstr>Overview of exisiting approaches </vt:lpstr>
      <vt:lpstr>Differential privacy based approaches  </vt:lpstr>
      <vt:lpstr>Secret sharing based approaches </vt:lpstr>
      <vt:lpstr>5. Proposed approaches </vt:lpstr>
      <vt:lpstr>Limitations of existing algorithms for general problems</vt:lpstr>
      <vt:lpstr>Explore the nature of distributed tools for privacy-preservation</vt:lpstr>
      <vt:lpstr>Distributed optimization over a network </vt:lpstr>
      <vt:lpstr>Motivation of the proposed approach</vt:lpstr>
      <vt:lpstr>Convergence behavior of dual variable </vt:lpstr>
      <vt:lpstr>Performances </vt:lpstr>
      <vt:lpstr>So far… </vt:lpstr>
      <vt:lpstr>Connecting the dots </vt:lpstr>
      <vt:lpstr>Proposed metrics for individual privacy and output utility </vt:lpstr>
      <vt:lpstr>Secure multiparty computation (SMPC) [Cramer, 2015]</vt:lpstr>
      <vt:lpstr>Differential privacy (DP)</vt:lpstr>
      <vt:lpstr>Comparisons (theoretical results + numerical validation)</vt:lpstr>
      <vt:lpstr>Which one is the best &amp; how design a proper algorithm?</vt:lpstr>
      <vt:lpstr>6. Conclusions</vt:lpstr>
      <vt:lpstr>Conclusions </vt:lpstr>
      <vt:lpstr>7. Future work</vt:lpstr>
      <vt:lpstr>Future work </vt:lpstr>
      <vt:lpstr>Ideal v.s.  Real  v.s.  Actual </vt:lpstr>
      <vt:lpstr> Q&amp;A </vt:lpstr>
    </vt:vector>
  </TitlesOfParts>
  <Company>Aalborg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privacy preserving asynchronous average algorithm based on shamir´s secret sharing</dc:title>
  <dc:creator>Qiongxiu Li</dc:creator>
  <cp:keywords>AAU</cp:keywords>
  <cp:lastModifiedBy>hongyangli</cp:lastModifiedBy>
  <cp:revision>792</cp:revision>
  <dcterms:created xsi:type="dcterms:W3CDTF">2021-11-28T10:07:44Z</dcterms:created>
  <dcterms:modified xsi:type="dcterms:W3CDTF">2021-11-28T10:07:44Z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0x010100094FAFDED2692845A2B480CFB7AB9225</vt:lpwstr>
  </property>
  <property fmtid="{D5CDD505-2E9C-101B-9397-08002B2CF9AE}" pid="3" name="ICV">
    <vt:lpwstr>9A47622D8A5744B9A55BD7292C6E6BAE</vt:lpwstr>
  </property>
  <property fmtid="{D5CDD505-2E9C-101B-9397-08002B2CF9AE}" pid="4" name="KSOProductBuildVer">
    <vt:lpwstr>2052-3.9.3.6359</vt:lpwstr>
  </property>
</Properties>
</file>